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ial Bold" charset="1" panose="020B0704020202020204"/>
      <p:regular r:id="rId24"/>
    </p:embeddedFont>
    <p:embeddedFont>
      <p:font typeface="Arial Italics" charset="1" panose="020B0604020202090204"/>
      <p:regular r:id="rId25"/>
    </p:embeddedFont>
    <p:embeddedFont>
      <p:font typeface="Arial" charset="1" panose="020B0604020202020204"/>
      <p:regular r:id="rId26"/>
    </p:embeddedFont>
    <p:embeddedFont>
      <p:font typeface="Garet" charset="1" panose="00000000000000000000"/>
      <p:regular r:id="rId27"/>
    </p:embeddedFont>
    <p:embeddedFont>
      <p:font typeface="Garet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3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15" Target="../media/image74.png" Type="http://schemas.openxmlformats.org/officeDocument/2006/relationships/image"/><Relationship Id="rId16" Target="../media/image75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90.png" Type="http://schemas.openxmlformats.org/officeDocument/2006/relationships/image"/><Relationship Id="rId12" Target="../media/image91.svg" Type="http://schemas.openxmlformats.org/officeDocument/2006/relationships/image"/><Relationship Id="rId13" Target="../media/image92.png" Type="http://schemas.openxmlformats.org/officeDocument/2006/relationships/image"/><Relationship Id="rId14" Target="../media/image93.svg" Type="http://schemas.openxmlformats.org/officeDocument/2006/relationships/image"/><Relationship Id="rId15" Target="../media/image94.png" Type="http://schemas.openxmlformats.org/officeDocument/2006/relationships/image"/><Relationship Id="rId16" Target="../media/image95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4.pn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02.jpeg" Type="http://schemas.openxmlformats.org/officeDocument/2006/relationships/image"/><Relationship Id="rId18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6.jpeg" Type="http://schemas.openxmlformats.org/officeDocument/2006/relationships/image"/><Relationship Id="rId9" Target="../media/image9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8480" y="-1632023"/>
            <a:ext cx="6091019" cy="4393147"/>
          </a:xfrm>
          <a:custGeom>
            <a:avLst/>
            <a:gdLst/>
            <a:ahLst/>
            <a:cxnLst/>
            <a:rect r="r" b="b" t="t" l="l"/>
            <a:pathLst>
              <a:path h="4393147" w="6091019">
                <a:moveTo>
                  <a:pt x="0" y="0"/>
                </a:moveTo>
                <a:lnTo>
                  <a:pt x="6091019" y="0"/>
                </a:lnTo>
                <a:lnTo>
                  <a:pt x="6091019" y="4393147"/>
                </a:lnTo>
                <a:lnTo>
                  <a:pt x="0" y="439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63805" y="-289132"/>
            <a:ext cx="5042148" cy="4468604"/>
          </a:xfrm>
          <a:custGeom>
            <a:avLst/>
            <a:gdLst/>
            <a:ahLst/>
            <a:cxnLst/>
            <a:rect r="r" b="b" t="t" l="l"/>
            <a:pathLst>
              <a:path h="4468604" w="5042148">
                <a:moveTo>
                  <a:pt x="0" y="4468604"/>
                </a:moveTo>
                <a:lnTo>
                  <a:pt x="5042148" y="4468604"/>
                </a:lnTo>
                <a:lnTo>
                  <a:pt x="5042148" y="0"/>
                </a:lnTo>
                <a:lnTo>
                  <a:pt x="0" y="0"/>
                </a:lnTo>
                <a:lnTo>
                  <a:pt x="0" y="44686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0961" y="1717265"/>
            <a:ext cx="5730227" cy="4924414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644" y="0"/>
              <a:ext cx="805511" cy="698500"/>
            </a:xfrm>
            <a:custGeom>
              <a:avLst/>
              <a:gdLst/>
              <a:ahLst/>
              <a:cxnLst/>
              <a:rect r="r" b="b" t="t" l="l"/>
              <a:pathLst>
                <a:path h="698500" w="805511">
                  <a:moveTo>
                    <a:pt x="802362" y="360928"/>
                  </a:moveTo>
                  <a:lnTo>
                    <a:pt x="612750" y="686822"/>
                  </a:lnTo>
                  <a:cubicBezTo>
                    <a:pt x="608544" y="694052"/>
                    <a:pt x="600810" y="698500"/>
                    <a:pt x="592445" y="698500"/>
                  </a:cubicBezTo>
                  <a:lnTo>
                    <a:pt x="213067" y="698500"/>
                  </a:lnTo>
                  <a:cubicBezTo>
                    <a:pt x="204702" y="698500"/>
                    <a:pt x="196968" y="694052"/>
                    <a:pt x="192762" y="686822"/>
                  </a:cubicBezTo>
                  <a:lnTo>
                    <a:pt x="3150" y="360928"/>
                  </a:lnTo>
                  <a:cubicBezTo>
                    <a:pt x="-1050" y="353709"/>
                    <a:pt x="-1050" y="344791"/>
                    <a:pt x="3150" y="337572"/>
                  </a:cubicBezTo>
                  <a:lnTo>
                    <a:pt x="192762" y="11678"/>
                  </a:lnTo>
                  <a:cubicBezTo>
                    <a:pt x="196968" y="4448"/>
                    <a:pt x="204702" y="0"/>
                    <a:pt x="213067" y="0"/>
                  </a:cubicBezTo>
                  <a:lnTo>
                    <a:pt x="592445" y="0"/>
                  </a:lnTo>
                  <a:cubicBezTo>
                    <a:pt x="600810" y="0"/>
                    <a:pt x="608544" y="4448"/>
                    <a:pt x="612750" y="11678"/>
                  </a:cubicBezTo>
                  <a:lnTo>
                    <a:pt x="802362" y="337572"/>
                  </a:lnTo>
                  <a:cubicBezTo>
                    <a:pt x="806562" y="344791"/>
                    <a:pt x="806562" y="353709"/>
                    <a:pt x="802362" y="360928"/>
                  </a:cubicBezTo>
                  <a:close/>
                </a:path>
              </a:pathLst>
            </a:custGeom>
            <a:blipFill>
              <a:blip r:embed="rId6"/>
              <a:stretch>
                <a:fillRect l="-15036" t="0" r="-150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true" rot="0">
            <a:off x="550075" y="5724253"/>
            <a:ext cx="459114" cy="459114"/>
          </a:xfrm>
          <a:custGeom>
            <a:avLst/>
            <a:gdLst/>
            <a:ahLst/>
            <a:cxnLst/>
            <a:rect r="r" b="b" t="t" l="l"/>
            <a:pathLst>
              <a:path h="459114" w="459114">
                <a:moveTo>
                  <a:pt x="459114" y="459113"/>
                </a:moveTo>
                <a:lnTo>
                  <a:pt x="0" y="459113"/>
                </a:lnTo>
                <a:lnTo>
                  <a:pt x="0" y="0"/>
                </a:lnTo>
                <a:lnTo>
                  <a:pt x="459114" y="0"/>
                </a:lnTo>
                <a:lnTo>
                  <a:pt x="459114" y="45911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9967" y="913691"/>
            <a:ext cx="605535" cy="605535"/>
          </a:xfrm>
          <a:custGeom>
            <a:avLst/>
            <a:gdLst/>
            <a:ahLst/>
            <a:cxnLst/>
            <a:rect r="r" b="b" t="t" l="l"/>
            <a:pathLst>
              <a:path h="605535" w="605535">
                <a:moveTo>
                  <a:pt x="0" y="0"/>
                </a:moveTo>
                <a:lnTo>
                  <a:pt x="605535" y="0"/>
                </a:lnTo>
                <a:lnTo>
                  <a:pt x="605535" y="605534"/>
                </a:lnTo>
                <a:lnTo>
                  <a:pt x="0" y="605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4349" y="5835264"/>
            <a:ext cx="1095061" cy="1104808"/>
          </a:xfrm>
          <a:custGeom>
            <a:avLst/>
            <a:gdLst/>
            <a:ahLst/>
            <a:cxnLst/>
            <a:rect r="r" b="b" t="t" l="l"/>
            <a:pathLst>
              <a:path h="1104808" w="1095061">
                <a:moveTo>
                  <a:pt x="0" y="0"/>
                </a:moveTo>
                <a:lnTo>
                  <a:pt x="1095061" y="0"/>
                </a:lnTo>
                <a:lnTo>
                  <a:pt x="1095061" y="1104808"/>
                </a:lnTo>
                <a:lnTo>
                  <a:pt x="0" y="1104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19278" y="6038075"/>
            <a:ext cx="685203" cy="699187"/>
          </a:xfrm>
          <a:custGeom>
            <a:avLst/>
            <a:gdLst/>
            <a:ahLst/>
            <a:cxnLst/>
            <a:rect r="r" b="b" t="t" l="l"/>
            <a:pathLst>
              <a:path h="699187" w="685203">
                <a:moveTo>
                  <a:pt x="0" y="0"/>
                </a:moveTo>
                <a:lnTo>
                  <a:pt x="685203" y="0"/>
                </a:lnTo>
                <a:lnTo>
                  <a:pt x="685203" y="699187"/>
                </a:lnTo>
                <a:lnTo>
                  <a:pt x="0" y="699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167321">
            <a:off x="7251578" y="2065066"/>
            <a:ext cx="710722" cy="932095"/>
          </a:xfrm>
          <a:custGeom>
            <a:avLst/>
            <a:gdLst/>
            <a:ahLst/>
            <a:cxnLst/>
            <a:rect r="r" b="b" t="t" l="l"/>
            <a:pathLst>
              <a:path h="932095" w="710722">
                <a:moveTo>
                  <a:pt x="0" y="0"/>
                </a:moveTo>
                <a:lnTo>
                  <a:pt x="710722" y="0"/>
                </a:lnTo>
                <a:lnTo>
                  <a:pt x="710722" y="932095"/>
                </a:lnTo>
                <a:lnTo>
                  <a:pt x="0" y="93209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82579" y="2170907"/>
            <a:ext cx="5644604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BÁO CÁO ĐỒ ÁN 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CƠ SỞ NGÀNH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90324" y="4008022"/>
            <a:ext cx="12629113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b="true" sz="5000">
                <a:solidFill>
                  <a:srgbClr val="406617"/>
                </a:solidFill>
                <a:latin typeface="Arial Bold"/>
                <a:ea typeface="Arial Bold"/>
                <a:cs typeface="Arial Bold"/>
                <a:sym typeface="Arial Bold"/>
              </a:rPr>
              <a:t>ĐỀ TÀI: </a:t>
            </a:r>
          </a:p>
          <a:p>
            <a:pPr algn="ctr">
              <a:lnSpc>
                <a:spcPts val="7550"/>
              </a:lnSpc>
            </a:pPr>
            <a:r>
              <a:rPr lang="en-US" b="true" sz="5000">
                <a:solidFill>
                  <a:srgbClr val="406617"/>
                </a:solidFill>
                <a:latin typeface="Arial Bold"/>
                <a:ea typeface="Arial Bold"/>
                <a:cs typeface="Arial Bold"/>
                <a:sym typeface="Arial Bold"/>
              </a:rPr>
              <a:t>“THIẾT KẾ FRONT-END CHO </a:t>
            </a:r>
          </a:p>
          <a:p>
            <a:pPr algn="ctr">
              <a:lnSpc>
                <a:spcPts val="7550"/>
              </a:lnSpc>
            </a:pPr>
            <a:r>
              <a:rPr lang="en-US" b="true" sz="5000">
                <a:solidFill>
                  <a:srgbClr val="406617"/>
                </a:solidFill>
                <a:latin typeface="Arial Bold"/>
                <a:ea typeface="Arial Bold"/>
                <a:cs typeface="Arial Bold"/>
                <a:sym typeface="Arial Bold"/>
              </a:rPr>
              <a:t>WEBSITE CỬA HÀNG HEALTHY CARE”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1188" y="7724218"/>
            <a:ext cx="7392390" cy="19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i="true">
                <a:solidFill>
                  <a:srgbClr val="406617"/>
                </a:solidFill>
                <a:latin typeface="Arial Italics"/>
                <a:ea typeface="Arial Italics"/>
                <a:cs typeface="Arial Italics"/>
                <a:sym typeface="Arial Italics"/>
              </a:rPr>
              <a:t>Giảng viên hướng dẫn: Phạm Minh Đương</a:t>
            </a:r>
          </a:p>
          <a:p>
            <a:pPr algn="l">
              <a:lnSpc>
                <a:spcPts val="3779"/>
              </a:lnSpc>
            </a:pPr>
            <a:r>
              <a:rPr lang="en-US" sz="2700" i="true">
                <a:solidFill>
                  <a:srgbClr val="406617"/>
                </a:solidFill>
                <a:latin typeface="Arial Italics"/>
                <a:ea typeface="Arial Italics"/>
                <a:cs typeface="Arial Italics"/>
                <a:sym typeface="Arial Italics"/>
              </a:rPr>
              <a:t>Sinh viên thực hiện: Nguyễn Ngọc Xuân Mai</a:t>
            </a:r>
          </a:p>
          <a:p>
            <a:pPr algn="l">
              <a:lnSpc>
                <a:spcPts val="3779"/>
              </a:lnSpc>
            </a:pPr>
            <a:r>
              <a:rPr lang="en-US" sz="2700" i="true">
                <a:solidFill>
                  <a:srgbClr val="406617"/>
                </a:solidFill>
                <a:latin typeface="Arial Italics"/>
                <a:ea typeface="Arial Italics"/>
                <a:cs typeface="Arial Italics"/>
                <a:sym typeface="Arial Italics"/>
              </a:rPr>
              <a:t>Mã sinh viên: 110123133</a:t>
            </a:r>
          </a:p>
          <a:p>
            <a:pPr algn="l">
              <a:lnSpc>
                <a:spcPts val="3779"/>
              </a:lnSpc>
            </a:pPr>
            <a:r>
              <a:rPr lang="en-US" sz="2700" i="true">
                <a:solidFill>
                  <a:srgbClr val="406617"/>
                </a:solidFill>
                <a:latin typeface="Arial Italics"/>
                <a:ea typeface="Arial Italics"/>
                <a:cs typeface="Arial Italics"/>
                <a:sym typeface="Arial Italics"/>
              </a:rPr>
              <a:t>Lớp: DA23TTC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3196075" y="-404401"/>
            <a:ext cx="1164537" cy="1164537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789554" y="288962"/>
            <a:ext cx="1479476" cy="1479476"/>
          </a:xfrm>
          <a:custGeom>
            <a:avLst/>
            <a:gdLst/>
            <a:ahLst/>
            <a:cxnLst/>
            <a:rect r="r" b="b" t="t" l="l"/>
            <a:pathLst>
              <a:path h="1479476" w="1479476">
                <a:moveTo>
                  <a:pt x="0" y="0"/>
                </a:moveTo>
                <a:lnTo>
                  <a:pt x="1479475" y="0"/>
                </a:lnTo>
                <a:lnTo>
                  <a:pt x="1479475" y="1479476"/>
                </a:lnTo>
                <a:lnTo>
                  <a:pt x="0" y="14794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44473" y="346112"/>
            <a:ext cx="5575735" cy="3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b="true" sz="2995">
                <a:solidFill>
                  <a:srgbClr val="013483"/>
                </a:solidFill>
                <a:latin typeface="Arial Bold"/>
                <a:ea typeface="Arial Bold"/>
                <a:cs typeface="Arial Bold"/>
                <a:sym typeface="Arial Bold"/>
              </a:rPr>
              <a:t>TRƯỜNG ĐẠI HỌC TRÀ VINH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7877" y="894907"/>
            <a:ext cx="5422708" cy="30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2"/>
              </a:lnSpc>
            </a:pPr>
            <a:r>
              <a:rPr lang="en-US" b="true" sz="2350">
                <a:solidFill>
                  <a:srgbClr val="013483"/>
                </a:solidFill>
                <a:latin typeface="Arial Bold"/>
                <a:ea typeface="Arial Bold"/>
                <a:cs typeface="Arial Bold"/>
                <a:sym typeface="Arial Bold"/>
              </a:rPr>
              <a:t>TRƯỜNG KỸ THUẬT VÀ CÔNG NGHỆ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13980" y="1358530"/>
            <a:ext cx="4692253" cy="30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2"/>
              </a:lnSpc>
              <a:spcBef>
                <a:spcPct val="0"/>
              </a:spcBef>
            </a:pPr>
            <a:r>
              <a:rPr lang="en-US" b="true" sz="2350" strike="noStrike" u="none">
                <a:solidFill>
                  <a:srgbClr val="013483"/>
                </a:solidFill>
                <a:latin typeface="Arial Bold"/>
                <a:ea typeface="Arial Bold"/>
                <a:cs typeface="Arial Bold"/>
                <a:sym typeface="Arial Bold"/>
              </a:rPr>
              <a:t>KHOA CÔNG NGHỆ THÔNG TIN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504481" y="5835264"/>
            <a:ext cx="3477108" cy="2988139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006" y="0"/>
              <a:ext cx="800788" cy="698500"/>
            </a:xfrm>
            <a:custGeom>
              <a:avLst/>
              <a:gdLst/>
              <a:ahLst/>
              <a:cxnLst/>
              <a:rect r="r" b="b" t="t" l="l"/>
              <a:pathLst>
                <a:path h="698500" w="800788">
                  <a:moveTo>
                    <a:pt x="795597" y="368495"/>
                  </a:moveTo>
                  <a:lnTo>
                    <a:pt x="614791" y="679255"/>
                  </a:lnTo>
                  <a:cubicBezTo>
                    <a:pt x="607859" y="691170"/>
                    <a:pt x="595114" y="698500"/>
                    <a:pt x="581329" y="698500"/>
                  </a:cubicBezTo>
                  <a:lnTo>
                    <a:pt x="219459" y="698500"/>
                  </a:lnTo>
                  <a:cubicBezTo>
                    <a:pt x="205674" y="698500"/>
                    <a:pt x="192929" y="691170"/>
                    <a:pt x="185997" y="679255"/>
                  </a:cubicBezTo>
                  <a:lnTo>
                    <a:pt x="5191" y="368495"/>
                  </a:lnTo>
                  <a:cubicBezTo>
                    <a:pt x="-1730" y="356599"/>
                    <a:pt x="-1730" y="341901"/>
                    <a:pt x="5191" y="330005"/>
                  </a:cubicBezTo>
                  <a:lnTo>
                    <a:pt x="185997" y="19245"/>
                  </a:lnTo>
                  <a:cubicBezTo>
                    <a:pt x="192929" y="7330"/>
                    <a:pt x="205674" y="0"/>
                    <a:pt x="219459" y="0"/>
                  </a:cubicBezTo>
                  <a:lnTo>
                    <a:pt x="581329" y="0"/>
                  </a:lnTo>
                  <a:cubicBezTo>
                    <a:pt x="595114" y="0"/>
                    <a:pt x="607859" y="7330"/>
                    <a:pt x="614791" y="19245"/>
                  </a:cubicBezTo>
                  <a:lnTo>
                    <a:pt x="795597" y="330005"/>
                  </a:lnTo>
                  <a:cubicBezTo>
                    <a:pt x="802518" y="341901"/>
                    <a:pt x="802518" y="356599"/>
                    <a:pt x="795597" y="368495"/>
                  </a:cubicBezTo>
                  <a:close/>
                </a:path>
              </a:pathLst>
            </a:custGeom>
            <a:blipFill>
              <a:blip r:embed="rId17"/>
              <a:stretch>
                <a:fillRect l="-10679" t="0" r="-10679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2475" y="7905723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477" y="3152368"/>
            <a:ext cx="876273" cy="876273"/>
          </a:xfrm>
          <a:custGeom>
            <a:avLst/>
            <a:gdLst/>
            <a:ahLst/>
            <a:cxnLst/>
            <a:rect r="r" b="b" t="t" l="l"/>
            <a:pathLst>
              <a:path h="876273" w="876273">
                <a:moveTo>
                  <a:pt x="0" y="0"/>
                </a:moveTo>
                <a:lnTo>
                  <a:pt x="876273" y="0"/>
                </a:lnTo>
                <a:lnTo>
                  <a:pt x="876273" y="876273"/>
                </a:lnTo>
                <a:lnTo>
                  <a:pt x="0" y="876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477" y="4304866"/>
            <a:ext cx="509203" cy="459925"/>
          </a:xfrm>
          <a:custGeom>
            <a:avLst/>
            <a:gdLst/>
            <a:ahLst/>
            <a:cxnLst/>
            <a:rect r="r" b="b" t="t" l="l"/>
            <a:pathLst>
              <a:path h="459925" w="509203">
                <a:moveTo>
                  <a:pt x="0" y="0"/>
                </a:moveTo>
                <a:lnTo>
                  <a:pt x="509203" y="0"/>
                </a:lnTo>
                <a:lnTo>
                  <a:pt x="509203" y="459926"/>
                </a:lnTo>
                <a:lnTo>
                  <a:pt x="0" y="459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9483" y="3541550"/>
            <a:ext cx="489723" cy="450546"/>
          </a:xfrm>
          <a:custGeom>
            <a:avLst/>
            <a:gdLst/>
            <a:ahLst/>
            <a:cxnLst/>
            <a:rect r="r" b="b" t="t" l="l"/>
            <a:pathLst>
              <a:path h="450546" w="489723">
                <a:moveTo>
                  <a:pt x="0" y="0"/>
                </a:moveTo>
                <a:lnTo>
                  <a:pt x="489723" y="0"/>
                </a:lnTo>
                <a:lnTo>
                  <a:pt x="489723" y="450545"/>
                </a:lnTo>
                <a:lnTo>
                  <a:pt x="0" y="450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332" y="6327444"/>
            <a:ext cx="8136935" cy="2420738"/>
          </a:xfrm>
          <a:custGeom>
            <a:avLst/>
            <a:gdLst/>
            <a:ahLst/>
            <a:cxnLst/>
            <a:rect r="r" b="b" t="t" l="l"/>
            <a:pathLst>
              <a:path h="2420738" w="8136935">
                <a:moveTo>
                  <a:pt x="0" y="0"/>
                </a:moveTo>
                <a:lnTo>
                  <a:pt x="8136935" y="0"/>
                </a:lnTo>
                <a:lnTo>
                  <a:pt x="8136935" y="2420739"/>
                </a:lnTo>
                <a:lnTo>
                  <a:pt x="0" y="24207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5537959"/>
            <a:ext cx="4171738" cy="2923961"/>
          </a:xfrm>
          <a:custGeom>
            <a:avLst/>
            <a:gdLst/>
            <a:ahLst/>
            <a:cxnLst/>
            <a:rect r="r" b="b" t="t" l="l"/>
            <a:pathLst>
              <a:path h="2923961" w="4171738">
                <a:moveTo>
                  <a:pt x="0" y="0"/>
                </a:moveTo>
                <a:lnTo>
                  <a:pt x="4171738" y="0"/>
                </a:lnTo>
                <a:lnTo>
                  <a:pt x="4171738" y="2923961"/>
                </a:lnTo>
                <a:lnTo>
                  <a:pt x="0" y="2923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571" t="0" r="0" b="-1174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9609" y="3269573"/>
            <a:ext cx="623265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Phía quản trị viên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4530" y="4273885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Quản lý khách hàng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4530" y="4851069"/>
            <a:ext cx="58454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Xem thông tin khách hàng, lịch sử mua hàng, phân loại.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2598" y="3515447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Thống kê và báo cáo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2598" y="4092632"/>
            <a:ext cx="623265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Xem số liệu: doanh thu, đơn hàng, sản phẩm bán chạy qua dashboard.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608927" y="5292782"/>
            <a:ext cx="4150899" cy="3455401"/>
          </a:xfrm>
          <a:custGeom>
            <a:avLst/>
            <a:gdLst/>
            <a:ahLst/>
            <a:cxnLst/>
            <a:rect r="r" b="b" t="t" l="l"/>
            <a:pathLst>
              <a:path h="3455401" w="4150899">
                <a:moveTo>
                  <a:pt x="0" y="0"/>
                </a:moveTo>
                <a:lnTo>
                  <a:pt x="4150900" y="0"/>
                </a:lnTo>
                <a:lnTo>
                  <a:pt x="4150900" y="3455401"/>
                </a:lnTo>
                <a:lnTo>
                  <a:pt x="0" y="3455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177" t="-83971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17386" y="2003018"/>
            <a:ext cx="1041476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.1.3. Các 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hi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ệp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vụ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trong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th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ố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2475" y="7905723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52368"/>
            <a:ext cx="6925530" cy="3668759"/>
          </a:xfrm>
          <a:custGeom>
            <a:avLst/>
            <a:gdLst/>
            <a:ahLst/>
            <a:cxnLst/>
            <a:rect r="r" b="b" t="t" l="l"/>
            <a:pathLst>
              <a:path h="3668759" w="6925530">
                <a:moveTo>
                  <a:pt x="0" y="0"/>
                </a:moveTo>
                <a:lnTo>
                  <a:pt x="6925530" y="0"/>
                </a:lnTo>
                <a:lnTo>
                  <a:pt x="6925530" y="3668759"/>
                </a:lnTo>
                <a:lnTo>
                  <a:pt x="0" y="3668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0" t="0" r="-20629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1293" y="3915355"/>
            <a:ext cx="403312" cy="403312"/>
          </a:xfrm>
          <a:custGeom>
            <a:avLst/>
            <a:gdLst/>
            <a:ahLst/>
            <a:cxnLst/>
            <a:rect r="r" b="b" t="t" l="l"/>
            <a:pathLst>
              <a:path h="403312" w="403312">
                <a:moveTo>
                  <a:pt x="0" y="0"/>
                </a:moveTo>
                <a:lnTo>
                  <a:pt x="403312" y="0"/>
                </a:lnTo>
                <a:lnTo>
                  <a:pt x="403312" y="403312"/>
                </a:lnTo>
                <a:lnTo>
                  <a:pt x="0" y="403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293" y="4461534"/>
            <a:ext cx="439475" cy="423198"/>
          </a:xfrm>
          <a:custGeom>
            <a:avLst/>
            <a:gdLst/>
            <a:ahLst/>
            <a:cxnLst/>
            <a:rect r="r" b="b" t="t" l="l"/>
            <a:pathLst>
              <a:path h="423198" w="439475">
                <a:moveTo>
                  <a:pt x="0" y="0"/>
                </a:moveTo>
                <a:lnTo>
                  <a:pt x="439475" y="0"/>
                </a:lnTo>
                <a:lnTo>
                  <a:pt x="439475" y="423198"/>
                </a:lnTo>
                <a:lnTo>
                  <a:pt x="0" y="423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1310" y="5029098"/>
            <a:ext cx="383277" cy="416606"/>
          </a:xfrm>
          <a:custGeom>
            <a:avLst/>
            <a:gdLst/>
            <a:ahLst/>
            <a:cxnLst/>
            <a:rect r="r" b="b" t="t" l="l"/>
            <a:pathLst>
              <a:path h="416606" w="383277">
                <a:moveTo>
                  <a:pt x="0" y="0"/>
                </a:moveTo>
                <a:lnTo>
                  <a:pt x="383277" y="0"/>
                </a:lnTo>
                <a:lnTo>
                  <a:pt x="383277" y="416606"/>
                </a:lnTo>
                <a:lnTo>
                  <a:pt x="0" y="4166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1310" y="5590070"/>
            <a:ext cx="383277" cy="498260"/>
          </a:xfrm>
          <a:custGeom>
            <a:avLst/>
            <a:gdLst/>
            <a:ahLst/>
            <a:cxnLst/>
            <a:rect r="r" b="b" t="t" l="l"/>
            <a:pathLst>
              <a:path h="498260" w="383277">
                <a:moveTo>
                  <a:pt x="0" y="0"/>
                </a:moveTo>
                <a:lnTo>
                  <a:pt x="383277" y="0"/>
                </a:lnTo>
                <a:lnTo>
                  <a:pt x="383277" y="498260"/>
                </a:lnTo>
                <a:lnTo>
                  <a:pt x="0" y="498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1170" y="6232696"/>
            <a:ext cx="363557" cy="337589"/>
          </a:xfrm>
          <a:custGeom>
            <a:avLst/>
            <a:gdLst/>
            <a:ahLst/>
            <a:cxnLst/>
            <a:rect r="r" b="b" t="t" l="l"/>
            <a:pathLst>
              <a:path h="337589" w="363557">
                <a:moveTo>
                  <a:pt x="0" y="0"/>
                </a:moveTo>
                <a:lnTo>
                  <a:pt x="363558" y="0"/>
                </a:lnTo>
                <a:lnTo>
                  <a:pt x="363558" y="337589"/>
                </a:lnTo>
                <a:lnTo>
                  <a:pt x="0" y="337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152368"/>
            <a:ext cx="6993042" cy="3800928"/>
          </a:xfrm>
          <a:custGeom>
            <a:avLst/>
            <a:gdLst/>
            <a:ahLst/>
            <a:cxnLst/>
            <a:rect r="r" b="b" t="t" l="l"/>
            <a:pathLst>
              <a:path h="3800928" w="6993042">
                <a:moveTo>
                  <a:pt x="0" y="0"/>
                </a:moveTo>
                <a:lnTo>
                  <a:pt x="6993042" y="0"/>
                </a:lnTo>
                <a:lnTo>
                  <a:pt x="6993042" y="3800928"/>
                </a:lnTo>
                <a:lnTo>
                  <a:pt x="0" y="3800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176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450413" y="3327198"/>
            <a:ext cx="466360" cy="466360"/>
          </a:xfrm>
          <a:custGeom>
            <a:avLst/>
            <a:gdLst/>
            <a:ahLst/>
            <a:cxnLst/>
            <a:rect r="r" b="b" t="t" l="l"/>
            <a:pathLst>
              <a:path h="466360" w="466360">
                <a:moveTo>
                  <a:pt x="0" y="0"/>
                </a:moveTo>
                <a:lnTo>
                  <a:pt x="466360" y="0"/>
                </a:lnTo>
                <a:lnTo>
                  <a:pt x="466360" y="466360"/>
                </a:lnTo>
                <a:lnTo>
                  <a:pt x="0" y="4663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50413" y="3961972"/>
            <a:ext cx="6324044" cy="854501"/>
          </a:xfrm>
          <a:custGeom>
            <a:avLst/>
            <a:gdLst/>
            <a:ahLst/>
            <a:cxnLst/>
            <a:rect r="r" b="b" t="t" l="l"/>
            <a:pathLst>
              <a:path h="854501" w="6324044">
                <a:moveTo>
                  <a:pt x="0" y="0"/>
                </a:moveTo>
                <a:lnTo>
                  <a:pt x="6324043" y="0"/>
                </a:lnTo>
                <a:lnTo>
                  <a:pt x="6324043" y="854502"/>
                </a:lnTo>
                <a:lnTo>
                  <a:pt x="0" y="854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147" r="0" b="-314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0413" y="4937151"/>
            <a:ext cx="6324044" cy="854501"/>
          </a:xfrm>
          <a:custGeom>
            <a:avLst/>
            <a:gdLst/>
            <a:ahLst/>
            <a:cxnLst/>
            <a:rect r="r" b="b" t="t" l="l"/>
            <a:pathLst>
              <a:path h="854501" w="6324044">
                <a:moveTo>
                  <a:pt x="0" y="0"/>
                </a:moveTo>
                <a:lnTo>
                  <a:pt x="6324043" y="0"/>
                </a:lnTo>
                <a:lnTo>
                  <a:pt x="6324043" y="854502"/>
                </a:lnTo>
                <a:lnTo>
                  <a:pt x="0" y="854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384" r="-446" b="-338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50413" y="5915478"/>
            <a:ext cx="6324044" cy="854501"/>
          </a:xfrm>
          <a:custGeom>
            <a:avLst/>
            <a:gdLst/>
            <a:ahLst/>
            <a:cxnLst/>
            <a:rect r="r" b="b" t="t" l="l"/>
            <a:pathLst>
              <a:path h="854501" w="6324044">
                <a:moveTo>
                  <a:pt x="0" y="0"/>
                </a:moveTo>
                <a:lnTo>
                  <a:pt x="6324043" y="0"/>
                </a:lnTo>
                <a:lnTo>
                  <a:pt x="6324043" y="854501"/>
                </a:lnTo>
                <a:lnTo>
                  <a:pt x="0" y="8545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384" r="-446" b="-338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8457" y="7162525"/>
            <a:ext cx="545671" cy="609868"/>
          </a:xfrm>
          <a:custGeom>
            <a:avLst/>
            <a:gdLst/>
            <a:ahLst/>
            <a:cxnLst/>
            <a:rect r="r" b="b" t="t" l="l"/>
            <a:pathLst>
              <a:path h="609868" w="545671">
                <a:moveTo>
                  <a:pt x="0" y="0"/>
                </a:moveTo>
                <a:lnTo>
                  <a:pt x="545672" y="0"/>
                </a:lnTo>
                <a:lnTo>
                  <a:pt x="545672" y="609868"/>
                </a:lnTo>
                <a:lnTo>
                  <a:pt x="0" y="6098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96962" y="7905723"/>
            <a:ext cx="64492" cy="1417294"/>
          </a:xfrm>
          <a:custGeom>
            <a:avLst/>
            <a:gdLst/>
            <a:ahLst/>
            <a:cxnLst/>
            <a:rect r="r" b="b" t="t" l="l"/>
            <a:pathLst>
              <a:path h="1417294" w="64492">
                <a:moveTo>
                  <a:pt x="0" y="0"/>
                </a:moveTo>
                <a:lnTo>
                  <a:pt x="64492" y="0"/>
                </a:lnTo>
                <a:lnTo>
                  <a:pt x="64492" y="1417294"/>
                </a:lnTo>
                <a:lnTo>
                  <a:pt x="0" y="141729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37479" t="0" r="0" b="-37546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71170" y="3279573"/>
            <a:ext cx="5248079" cy="49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b="true" sz="2947" spc="-47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Cấu trúc các trang chính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98330" y="3933397"/>
            <a:ext cx="4921998" cy="42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Trang chủ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8330" y="4442545"/>
            <a:ext cx="4921998" cy="42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Trang sản phẩm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8330" y="5028029"/>
            <a:ext cx="4921998" cy="42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Trang chi tiết sản phẩm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8330" y="5613513"/>
            <a:ext cx="4921998" cy="42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Trang liên hệ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8330" y="6182956"/>
            <a:ext cx="4921998" cy="42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Trang giới thiệu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900" y="3279573"/>
            <a:ext cx="5248079" cy="49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b="true" sz="2947" spc="-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Các lớp trong kiến trúc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43870" y="3973298"/>
            <a:ext cx="5248079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b="true" sz="2499" spc="-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</a:t>
            </a:r>
            <a:r>
              <a:rPr lang="en-US" b="true" sz="2499" spc="-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resentation Layer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43870" y="4370173"/>
            <a:ext cx="492199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spc="-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TML, CSS - Hiển thị giao diện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43870" y="4949824"/>
            <a:ext cx="5248079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b="true" sz="2499" spc="-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Log</a:t>
            </a:r>
            <a:r>
              <a:rPr lang="en-US" b="true" sz="2499" spc="-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ic Layer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43870" y="5346699"/>
            <a:ext cx="492199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lang="en-US" sz="2400" spc="-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Script - Xử lý tương tác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43870" y="5926349"/>
            <a:ext cx="5248079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b="true" sz="2499" spc="-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</a:t>
            </a:r>
            <a:r>
              <a:rPr lang="en-US" b="true" sz="2499" spc="-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ta Layer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43870" y="6323224"/>
            <a:ext cx="492199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-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en-US" sz="2400" spc="-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 - Lưu trữ cục bộ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35289" y="7280977"/>
            <a:ext cx="5248079" cy="49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b="true" sz="2947" spc="-47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Cơ chế lưu trữ dữ liệu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35289" y="7905743"/>
            <a:ext cx="5248079" cy="49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b="true" sz="2947" spc="-47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localStorage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35289" y="8482885"/>
            <a:ext cx="6200102" cy="8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Lưu trữ dữ liệu vĩnh viễn: giỏ hàng, thông tin  dùng, sản phẩm yêu thích.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348004" y="7905723"/>
            <a:ext cx="64492" cy="1417294"/>
          </a:xfrm>
          <a:custGeom>
            <a:avLst/>
            <a:gdLst/>
            <a:ahLst/>
            <a:cxnLst/>
            <a:rect r="r" b="b" t="t" l="l"/>
            <a:pathLst>
              <a:path h="1417294" w="64492">
                <a:moveTo>
                  <a:pt x="0" y="0"/>
                </a:moveTo>
                <a:lnTo>
                  <a:pt x="64491" y="0"/>
                </a:lnTo>
                <a:lnTo>
                  <a:pt x="64491" y="1417294"/>
                </a:lnTo>
                <a:lnTo>
                  <a:pt x="0" y="141729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37479" t="0" r="0" b="-375467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8486331" y="7905743"/>
            <a:ext cx="5248079" cy="49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b="true" sz="2947" spc="-47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sessionStorage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86331" y="8482885"/>
            <a:ext cx="6200102" cy="8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526" spc="-40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Lưu trữ dữ liệu vĩnh viễn: giỏ hàng, thông tin  dùng, sản phẩm yêu thích.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17386" y="2003018"/>
            <a:ext cx="1505647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.2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1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Xây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dự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ng kiến tr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úc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hệ thống và cấu trúc website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3.2. Nghiên cứu thực nghiệm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2475" y="7905723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838" y="3112458"/>
            <a:ext cx="866152" cy="742416"/>
          </a:xfrm>
          <a:custGeom>
            <a:avLst/>
            <a:gdLst/>
            <a:ahLst/>
            <a:cxnLst/>
            <a:rect r="r" b="b" t="t" l="l"/>
            <a:pathLst>
              <a:path h="742416" w="866152">
                <a:moveTo>
                  <a:pt x="0" y="0"/>
                </a:moveTo>
                <a:lnTo>
                  <a:pt x="866152" y="0"/>
                </a:lnTo>
                <a:lnTo>
                  <a:pt x="866152" y="742416"/>
                </a:lnTo>
                <a:lnTo>
                  <a:pt x="0" y="74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31764" y="4454949"/>
            <a:ext cx="1095806" cy="4050852"/>
          </a:xfrm>
          <a:custGeom>
            <a:avLst/>
            <a:gdLst/>
            <a:ahLst/>
            <a:cxnLst/>
            <a:rect r="r" b="b" t="t" l="l"/>
            <a:pathLst>
              <a:path h="4050852" w="1095806">
                <a:moveTo>
                  <a:pt x="0" y="0"/>
                </a:moveTo>
                <a:lnTo>
                  <a:pt x="1095807" y="0"/>
                </a:lnTo>
                <a:lnTo>
                  <a:pt x="1095807" y="4050851"/>
                </a:lnTo>
                <a:lnTo>
                  <a:pt x="0" y="4050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31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25716" y="4431889"/>
            <a:ext cx="1105530" cy="4445058"/>
          </a:xfrm>
          <a:custGeom>
            <a:avLst/>
            <a:gdLst/>
            <a:ahLst/>
            <a:cxnLst/>
            <a:rect r="r" b="b" t="t" l="l"/>
            <a:pathLst>
              <a:path h="4445058" w="1105530">
                <a:moveTo>
                  <a:pt x="0" y="0"/>
                </a:moveTo>
                <a:lnTo>
                  <a:pt x="1105530" y="0"/>
                </a:lnTo>
                <a:lnTo>
                  <a:pt x="1105530" y="4445059"/>
                </a:lnTo>
                <a:lnTo>
                  <a:pt x="0" y="4445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5121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71583" y="4407324"/>
            <a:ext cx="509115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-48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Lên kế hoạch và phân tích yêu cầu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1764" y="3162991"/>
            <a:ext cx="524807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Các bước thực hiện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1583" y="6149594"/>
            <a:ext cx="547241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b="true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Thiết</a:t>
            </a:r>
            <a:r>
              <a:rPr lang="en-US" b="true" sz="3000" spc="-48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 kế wireframe và mockup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1583" y="7774947"/>
            <a:ext cx="619255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-48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Lập trình HTML/CSS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86197" y="4638675"/>
            <a:ext cx="619255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-48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Lập trình JavaScript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86197" y="6204150"/>
            <a:ext cx="619255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b="true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Kiểm</a:t>
            </a:r>
            <a:r>
              <a:rPr lang="en-US" b="true" sz="3000" spc="-48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 thử và chỉnh sửa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86197" y="7769624"/>
            <a:ext cx="619255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 b="true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3000" spc="-48">
                <a:solidFill>
                  <a:srgbClr val="2A5015"/>
                </a:solidFill>
                <a:latin typeface="Arial Bold"/>
                <a:ea typeface="Arial Bold"/>
                <a:cs typeface="Arial Bold"/>
                <a:sym typeface="Arial Bold"/>
              </a:rPr>
              <a:t>riển khai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7386" y="2003018"/>
            <a:ext cx="1505647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.2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.2. Quy trình xây dựng và công nghệ sử dụng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3.2. Nghiên cứu thực nghiệm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4547" y="7984748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67321">
            <a:off x="229061" y="9119647"/>
            <a:ext cx="788661" cy="1034309"/>
          </a:xfrm>
          <a:custGeom>
            <a:avLst/>
            <a:gdLst/>
            <a:ahLst/>
            <a:cxnLst/>
            <a:rect r="r" b="b" t="t" l="l"/>
            <a:pathLst>
              <a:path h="1034309" w="788661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6308" y="3087711"/>
            <a:ext cx="7664484" cy="5898891"/>
            <a:chOff x="0" y="0"/>
            <a:chExt cx="614757" cy="47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201" y="2321867"/>
            <a:ext cx="6920409" cy="1103769"/>
            <a:chOff x="0" y="0"/>
            <a:chExt cx="555076" cy="88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5076" cy="88532"/>
            </a:xfrm>
            <a:custGeom>
              <a:avLst/>
              <a:gdLst/>
              <a:ahLst/>
              <a:cxnLst/>
              <a:rect r="r" b="b" t="t" l="l"/>
              <a:pathLst>
                <a:path h="88532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01582" y="5321889"/>
            <a:ext cx="7373937" cy="3474968"/>
          </a:xfrm>
          <a:custGeom>
            <a:avLst/>
            <a:gdLst/>
            <a:ahLst/>
            <a:cxnLst/>
            <a:rect r="r" b="b" t="t" l="l"/>
            <a:pathLst>
              <a:path h="3474968" w="7373937">
                <a:moveTo>
                  <a:pt x="0" y="0"/>
                </a:moveTo>
                <a:lnTo>
                  <a:pt x="7373937" y="0"/>
                </a:lnTo>
                <a:lnTo>
                  <a:pt x="7373937" y="3474967"/>
                </a:lnTo>
                <a:lnTo>
                  <a:pt x="0" y="3474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20868" y="3087711"/>
            <a:ext cx="7664484" cy="5898891"/>
            <a:chOff x="0" y="0"/>
            <a:chExt cx="614757" cy="473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67760" y="1635226"/>
            <a:ext cx="6920409" cy="1790411"/>
            <a:chOff x="0" y="0"/>
            <a:chExt cx="555076" cy="1436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5076" cy="143606"/>
            </a:xfrm>
            <a:custGeom>
              <a:avLst/>
              <a:gdLst/>
              <a:ahLst/>
              <a:cxnLst/>
              <a:rect r="r" b="b" t="t" l="l"/>
              <a:pathLst>
                <a:path h="143606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143606"/>
                  </a:lnTo>
                  <a:lnTo>
                    <a:pt x="0" y="143606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57150"/>
              <a:ext cx="555076" cy="86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867760" y="5314950"/>
            <a:ext cx="6920409" cy="3261243"/>
          </a:xfrm>
          <a:custGeom>
            <a:avLst/>
            <a:gdLst/>
            <a:ahLst/>
            <a:cxnLst/>
            <a:rect r="r" b="b" t="t" l="l"/>
            <a:pathLst>
              <a:path h="3261243" w="6920409">
                <a:moveTo>
                  <a:pt x="0" y="0"/>
                </a:moveTo>
                <a:lnTo>
                  <a:pt x="6920409" y="0"/>
                </a:lnTo>
                <a:lnTo>
                  <a:pt x="6920409" y="3261243"/>
                </a:lnTo>
                <a:lnTo>
                  <a:pt x="0" y="326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990456" y="616051"/>
            <a:ext cx="1014108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4. Cài đặt và triển khai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4769" y="2449536"/>
            <a:ext cx="622661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Authe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ntication Module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201" y="3648075"/>
            <a:ext cx="6920409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Đăng ký/đăng nhập người dùng. Quản lý phiên làm việc. Mã hóa mật khẩu. </a:t>
            </a:r>
          </a:p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Phân quyền Admin/User.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4658" y="1706586"/>
            <a:ext cx="622661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Product Ma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nagement Module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7760" y="3846418"/>
            <a:ext cx="692040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Hiển thị danh sách sản phẩm. Tìm kiếm và lọc sản phẩm. Sắp xếp theo tiêu chí.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4547" y="7984748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67321">
            <a:off x="229061" y="9119647"/>
            <a:ext cx="788661" cy="1034309"/>
          </a:xfrm>
          <a:custGeom>
            <a:avLst/>
            <a:gdLst/>
            <a:ahLst/>
            <a:cxnLst/>
            <a:rect r="r" b="b" t="t" l="l"/>
            <a:pathLst>
              <a:path h="1034309" w="788661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6308" y="3087711"/>
            <a:ext cx="7664484" cy="5898891"/>
            <a:chOff x="0" y="0"/>
            <a:chExt cx="614757" cy="47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201" y="2321867"/>
            <a:ext cx="6920409" cy="1103769"/>
            <a:chOff x="0" y="0"/>
            <a:chExt cx="555076" cy="88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5076" cy="88532"/>
            </a:xfrm>
            <a:custGeom>
              <a:avLst/>
              <a:gdLst/>
              <a:ahLst/>
              <a:cxnLst/>
              <a:rect r="r" b="b" t="t" l="l"/>
              <a:pathLst>
                <a:path h="88532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20868" y="3087711"/>
            <a:ext cx="7664484" cy="5898891"/>
            <a:chOff x="0" y="0"/>
            <a:chExt cx="614757" cy="4731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67760" y="1635226"/>
            <a:ext cx="6920409" cy="1790411"/>
            <a:chOff x="0" y="0"/>
            <a:chExt cx="555076" cy="1436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5076" cy="143606"/>
            </a:xfrm>
            <a:custGeom>
              <a:avLst/>
              <a:gdLst/>
              <a:ahLst/>
              <a:cxnLst/>
              <a:rect r="r" b="b" t="t" l="l"/>
              <a:pathLst>
                <a:path h="143606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143606"/>
                  </a:lnTo>
                  <a:lnTo>
                    <a:pt x="0" y="143606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57150"/>
              <a:ext cx="555076" cy="86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00694" y="5410200"/>
            <a:ext cx="3375713" cy="3375713"/>
          </a:xfrm>
          <a:custGeom>
            <a:avLst/>
            <a:gdLst/>
            <a:ahLst/>
            <a:cxnLst/>
            <a:rect r="r" b="b" t="t" l="l"/>
            <a:pathLst>
              <a:path h="3375713" w="3375713">
                <a:moveTo>
                  <a:pt x="0" y="0"/>
                </a:moveTo>
                <a:lnTo>
                  <a:pt x="3375713" y="0"/>
                </a:lnTo>
                <a:lnTo>
                  <a:pt x="3375713" y="3375713"/>
                </a:lnTo>
                <a:lnTo>
                  <a:pt x="0" y="3375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201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67760" y="5379039"/>
            <a:ext cx="6920409" cy="3261243"/>
          </a:xfrm>
          <a:custGeom>
            <a:avLst/>
            <a:gdLst/>
            <a:ahLst/>
            <a:cxnLst/>
            <a:rect r="r" b="b" t="t" l="l"/>
            <a:pathLst>
              <a:path h="3261243" w="6920409">
                <a:moveTo>
                  <a:pt x="0" y="0"/>
                </a:moveTo>
                <a:lnTo>
                  <a:pt x="6920409" y="0"/>
                </a:lnTo>
                <a:lnTo>
                  <a:pt x="6920409" y="3261242"/>
                </a:lnTo>
                <a:lnTo>
                  <a:pt x="0" y="3261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90456" y="616051"/>
            <a:ext cx="1014108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4. Cài đặt và triển khai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4769" y="2449536"/>
            <a:ext cx="622661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Shoppi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ng Cart Module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201" y="3648075"/>
            <a:ext cx="6920409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Thêm/xóa/sửa sản phẩm trong giỏ. </a:t>
            </a:r>
          </a:p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Tổng tiền. Kiểm tra tồn kho. </a:t>
            </a:r>
          </a:p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Lưu trữ giỏ hàng.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4658" y="1706586"/>
            <a:ext cx="622661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Checkout &amp; Ord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er Module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7760" y="3648075"/>
            <a:ext cx="692040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Xử lý thanh toán. Tạo đơn hàng. Quản lý thông tin giao hàng. Lịch sử mua hàng.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4547" y="7984748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67321">
            <a:off x="229061" y="9119647"/>
            <a:ext cx="788661" cy="1034309"/>
          </a:xfrm>
          <a:custGeom>
            <a:avLst/>
            <a:gdLst/>
            <a:ahLst/>
            <a:cxnLst/>
            <a:rect r="r" b="b" t="t" l="l"/>
            <a:pathLst>
              <a:path h="1034309" w="788661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6308" y="3087711"/>
            <a:ext cx="7664484" cy="5898891"/>
            <a:chOff x="0" y="0"/>
            <a:chExt cx="614757" cy="47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201" y="2321867"/>
            <a:ext cx="6920409" cy="1103769"/>
            <a:chOff x="0" y="0"/>
            <a:chExt cx="555076" cy="88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5076" cy="88532"/>
            </a:xfrm>
            <a:custGeom>
              <a:avLst/>
              <a:gdLst/>
              <a:ahLst/>
              <a:cxnLst/>
              <a:rect r="r" b="b" t="t" l="l"/>
              <a:pathLst>
                <a:path h="88532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20868" y="3087711"/>
            <a:ext cx="7664484" cy="5898891"/>
            <a:chOff x="0" y="0"/>
            <a:chExt cx="614757" cy="4731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67760" y="2321867"/>
            <a:ext cx="6920409" cy="1103769"/>
            <a:chOff x="0" y="0"/>
            <a:chExt cx="555076" cy="885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5076" cy="88532"/>
            </a:xfrm>
            <a:custGeom>
              <a:avLst/>
              <a:gdLst/>
              <a:ahLst/>
              <a:cxnLst/>
              <a:rect r="r" b="b" t="t" l="l"/>
              <a:pathLst>
                <a:path h="88532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88532"/>
                  </a:lnTo>
                  <a:lnTo>
                    <a:pt x="0" y="88532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57150"/>
              <a:ext cx="555076" cy="31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03201" y="5321889"/>
            <a:ext cx="7041682" cy="3318393"/>
          </a:xfrm>
          <a:custGeom>
            <a:avLst/>
            <a:gdLst/>
            <a:ahLst/>
            <a:cxnLst/>
            <a:rect r="r" b="b" t="t" l="l"/>
            <a:pathLst>
              <a:path h="3318393" w="7041682">
                <a:moveTo>
                  <a:pt x="0" y="0"/>
                </a:moveTo>
                <a:lnTo>
                  <a:pt x="7041682" y="0"/>
                </a:lnTo>
                <a:lnTo>
                  <a:pt x="7041682" y="3318392"/>
                </a:lnTo>
                <a:lnTo>
                  <a:pt x="0" y="3318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67760" y="5321889"/>
            <a:ext cx="6920409" cy="3261243"/>
          </a:xfrm>
          <a:custGeom>
            <a:avLst/>
            <a:gdLst/>
            <a:ahLst/>
            <a:cxnLst/>
            <a:rect r="r" b="b" t="t" l="l"/>
            <a:pathLst>
              <a:path h="3261243" w="6920409">
                <a:moveTo>
                  <a:pt x="0" y="0"/>
                </a:moveTo>
                <a:lnTo>
                  <a:pt x="6920409" y="0"/>
                </a:lnTo>
                <a:lnTo>
                  <a:pt x="6920409" y="3261242"/>
                </a:lnTo>
                <a:lnTo>
                  <a:pt x="0" y="3261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90456" y="616051"/>
            <a:ext cx="1014108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4. Cài đặt và triển khai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4769" y="2449536"/>
            <a:ext cx="622661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Product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Detail Module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201" y="3648075"/>
            <a:ext cx="6920409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Hiển thị chi tiết sản phẩm. Gallery hình ảnh với zoom. Hệ thống đánh giá và bình luận. Thông tin tồn kho.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4658" y="2449536"/>
            <a:ext cx="622661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Admin Pan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el Module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7760" y="3648075"/>
            <a:ext cx="6920409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Quản lý sản phẩm. Quản lý danh mục và thương hiệu. Quản lý đơn hàng và khách hàng. Thống kê và báo cáo.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4547" y="7984748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67321">
            <a:off x="229061" y="9119647"/>
            <a:ext cx="788661" cy="1034309"/>
          </a:xfrm>
          <a:custGeom>
            <a:avLst/>
            <a:gdLst/>
            <a:ahLst/>
            <a:cxnLst/>
            <a:rect r="r" b="b" t="t" l="l"/>
            <a:pathLst>
              <a:path h="1034309" w="788661">
                <a:moveTo>
                  <a:pt x="0" y="0"/>
                </a:moveTo>
                <a:lnTo>
                  <a:pt x="788661" y="0"/>
                </a:lnTo>
                <a:lnTo>
                  <a:pt x="788661" y="1034309"/>
                </a:lnTo>
                <a:lnTo>
                  <a:pt x="0" y="103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11758" y="3359409"/>
            <a:ext cx="7664484" cy="5898891"/>
            <a:chOff x="0" y="0"/>
            <a:chExt cx="614757" cy="47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757" cy="473142"/>
            </a:xfrm>
            <a:custGeom>
              <a:avLst/>
              <a:gdLst/>
              <a:ahLst/>
              <a:cxnLst/>
              <a:rect r="r" b="b" t="t" l="l"/>
              <a:pathLst>
                <a:path h="473142" w="614757">
                  <a:moveTo>
                    <a:pt x="0" y="0"/>
                  </a:moveTo>
                  <a:lnTo>
                    <a:pt x="614757" y="0"/>
                  </a:lnTo>
                  <a:lnTo>
                    <a:pt x="614757" y="473142"/>
                  </a:lnTo>
                  <a:lnTo>
                    <a:pt x="0" y="473142"/>
                  </a:ln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614757" cy="41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58651" y="1906924"/>
            <a:ext cx="6920409" cy="1790411"/>
            <a:chOff x="0" y="0"/>
            <a:chExt cx="555076" cy="1436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5076" cy="143606"/>
            </a:xfrm>
            <a:custGeom>
              <a:avLst/>
              <a:gdLst/>
              <a:ahLst/>
              <a:cxnLst/>
              <a:rect r="r" b="b" t="t" l="l"/>
              <a:pathLst>
                <a:path h="143606" w="555076">
                  <a:moveTo>
                    <a:pt x="0" y="0"/>
                  </a:moveTo>
                  <a:lnTo>
                    <a:pt x="555076" y="0"/>
                  </a:lnTo>
                  <a:lnTo>
                    <a:pt x="555076" y="143606"/>
                  </a:lnTo>
                  <a:lnTo>
                    <a:pt x="0" y="143606"/>
                  </a:lnTo>
                  <a:close/>
                </a:path>
              </a:pathLst>
            </a:custGeom>
            <a:solidFill>
              <a:srgbClr val="98CC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57150"/>
              <a:ext cx="555076" cy="86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58651" y="5681898"/>
            <a:ext cx="6920409" cy="3261243"/>
          </a:xfrm>
          <a:custGeom>
            <a:avLst/>
            <a:gdLst/>
            <a:ahLst/>
            <a:cxnLst/>
            <a:rect r="r" b="b" t="t" l="l"/>
            <a:pathLst>
              <a:path h="3261243" w="6920409">
                <a:moveTo>
                  <a:pt x="0" y="0"/>
                </a:moveTo>
                <a:lnTo>
                  <a:pt x="6920409" y="0"/>
                </a:lnTo>
                <a:lnTo>
                  <a:pt x="6920409" y="3261242"/>
                </a:lnTo>
                <a:lnTo>
                  <a:pt x="0" y="3261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90456" y="616051"/>
            <a:ext cx="1014108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4. Cài đặt và triển khai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5548" y="1978284"/>
            <a:ext cx="622661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Review Syst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em Module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58651" y="3919773"/>
            <a:ext cx="6920409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Đánh giá sao (1-5). Bình luận sản phẩm. Tính toán rating trung bình. Hiển thị feedback.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2369249" y="9363227"/>
            <a:ext cx="8429047" cy="1185230"/>
          </a:xfrm>
          <a:custGeom>
            <a:avLst/>
            <a:gdLst/>
            <a:ahLst/>
            <a:cxnLst/>
            <a:rect r="r" b="b" t="t" l="l"/>
            <a:pathLst>
              <a:path h="1185230" w="8429047">
                <a:moveTo>
                  <a:pt x="0" y="0"/>
                </a:moveTo>
                <a:lnTo>
                  <a:pt x="8429047" y="0"/>
                </a:lnTo>
                <a:lnTo>
                  <a:pt x="8429047" y="1185230"/>
                </a:lnTo>
                <a:lnTo>
                  <a:pt x="0" y="1185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013" t="-37430" r="-152728" b="-2152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8148" y="-4758912"/>
            <a:ext cx="7731089" cy="7624787"/>
          </a:xfrm>
          <a:custGeom>
            <a:avLst/>
            <a:gdLst/>
            <a:ahLst/>
            <a:cxnLst/>
            <a:rect r="r" b="b" t="t" l="l"/>
            <a:pathLst>
              <a:path h="7624787" w="7731089">
                <a:moveTo>
                  <a:pt x="0" y="0"/>
                </a:moveTo>
                <a:lnTo>
                  <a:pt x="7731090" y="0"/>
                </a:lnTo>
                <a:lnTo>
                  <a:pt x="7731090" y="7624787"/>
                </a:lnTo>
                <a:lnTo>
                  <a:pt x="0" y="762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4472" y="8267792"/>
            <a:ext cx="4080154" cy="4765143"/>
          </a:xfrm>
          <a:custGeom>
            <a:avLst/>
            <a:gdLst/>
            <a:ahLst/>
            <a:cxnLst/>
            <a:rect r="r" b="b" t="t" l="l"/>
            <a:pathLst>
              <a:path h="4765143" w="4080154">
                <a:moveTo>
                  <a:pt x="0" y="0"/>
                </a:moveTo>
                <a:lnTo>
                  <a:pt x="4080154" y="0"/>
                </a:lnTo>
                <a:lnTo>
                  <a:pt x="4080154" y="4765143"/>
                </a:lnTo>
                <a:lnTo>
                  <a:pt x="0" y="4765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1945989" y="-2538288"/>
            <a:ext cx="10111826" cy="3747913"/>
          </a:xfrm>
          <a:custGeom>
            <a:avLst/>
            <a:gdLst/>
            <a:ahLst/>
            <a:cxnLst/>
            <a:rect r="r" b="b" t="t" l="l"/>
            <a:pathLst>
              <a:path h="3747913" w="10111826">
                <a:moveTo>
                  <a:pt x="0" y="0"/>
                </a:moveTo>
                <a:lnTo>
                  <a:pt x="10111826" y="0"/>
                </a:lnTo>
                <a:lnTo>
                  <a:pt x="10111826" y="3747913"/>
                </a:lnTo>
                <a:lnTo>
                  <a:pt x="0" y="3747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060" t="-13689" r="-147240" b="-1530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8672" y="4485916"/>
            <a:ext cx="6185481" cy="4303216"/>
            <a:chOff x="0" y="0"/>
            <a:chExt cx="1804003" cy="1255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4003" cy="1255038"/>
            </a:xfrm>
            <a:custGeom>
              <a:avLst/>
              <a:gdLst/>
              <a:ahLst/>
              <a:cxnLst/>
              <a:rect r="r" b="b" t="t" l="l"/>
              <a:pathLst>
                <a:path h="1255038" w="1804003">
                  <a:moveTo>
                    <a:pt x="42555" y="0"/>
                  </a:moveTo>
                  <a:lnTo>
                    <a:pt x="1761448" y="0"/>
                  </a:lnTo>
                  <a:cubicBezTo>
                    <a:pt x="1784950" y="0"/>
                    <a:pt x="1804003" y="19053"/>
                    <a:pt x="1804003" y="42555"/>
                  </a:cubicBezTo>
                  <a:lnTo>
                    <a:pt x="1804003" y="1212483"/>
                  </a:lnTo>
                  <a:cubicBezTo>
                    <a:pt x="1804003" y="1235985"/>
                    <a:pt x="1784950" y="1255038"/>
                    <a:pt x="1761448" y="1255038"/>
                  </a:cubicBezTo>
                  <a:lnTo>
                    <a:pt x="42555" y="1255038"/>
                  </a:lnTo>
                  <a:cubicBezTo>
                    <a:pt x="19053" y="1255038"/>
                    <a:pt x="0" y="1235985"/>
                    <a:pt x="0" y="1212483"/>
                  </a:cubicBezTo>
                  <a:lnTo>
                    <a:pt x="0" y="42555"/>
                  </a:lnTo>
                  <a:cubicBezTo>
                    <a:pt x="0" y="19053"/>
                    <a:pt x="19053" y="0"/>
                    <a:pt x="42555" y="0"/>
                  </a:cubicBezTo>
                  <a:close/>
                </a:path>
              </a:pathLst>
            </a:custGeom>
            <a:solidFill>
              <a:srgbClr val="628B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57150"/>
              <a:ext cx="1804003" cy="1197888"/>
            </a:xfrm>
            <a:prstGeom prst="rect">
              <a:avLst/>
            </a:prstGeom>
          </p:spPr>
          <p:txBody>
            <a:bodyPr anchor="ctr" rtlCol="false" tIns="48092" lIns="48092" bIns="48092" rIns="48092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167321">
            <a:off x="1591127" y="7082071"/>
            <a:ext cx="383829" cy="503382"/>
          </a:xfrm>
          <a:custGeom>
            <a:avLst/>
            <a:gdLst/>
            <a:ahLst/>
            <a:cxnLst/>
            <a:rect r="r" b="b" t="t" l="l"/>
            <a:pathLst>
              <a:path h="503382" w="383829">
                <a:moveTo>
                  <a:pt x="0" y="0"/>
                </a:moveTo>
                <a:lnTo>
                  <a:pt x="383829" y="0"/>
                </a:lnTo>
                <a:lnTo>
                  <a:pt x="383829" y="503382"/>
                </a:lnTo>
                <a:lnTo>
                  <a:pt x="0" y="503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2391782" y="4569580"/>
            <a:ext cx="3709113" cy="3709113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11100" y="4704033"/>
            <a:ext cx="6025107" cy="3823249"/>
            <a:chOff x="0" y="0"/>
            <a:chExt cx="438052" cy="277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8052" cy="277967"/>
            </a:xfrm>
            <a:custGeom>
              <a:avLst/>
              <a:gdLst/>
              <a:ahLst/>
              <a:cxnLst/>
              <a:rect r="r" b="b" t="t" l="l"/>
              <a:pathLst>
                <a:path h="277967" w="438052">
                  <a:moveTo>
                    <a:pt x="43688" y="0"/>
                  </a:moveTo>
                  <a:lnTo>
                    <a:pt x="394364" y="0"/>
                  </a:lnTo>
                  <a:cubicBezTo>
                    <a:pt x="418492" y="0"/>
                    <a:pt x="438052" y="19560"/>
                    <a:pt x="438052" y="43688"/>
                  </a:cubicBezTo>
                  <a:lnTo>
                    <a:pt x="438052" y="234279"/>
                  </a:lnTo>
                  <a:cubicBezTo>
                    <a:pt x="438052" y="245866"/>
                    <a:pt x="433449" y="256978"/>
                    <a:pt x="425256" y="265171"/>
                  </a:cubicBezTo>
                  <a:cubicBezTo>
                    <a:pt x="417063" y="273364"/>
                    <a:pt x="405950" y="277967"/>
                    <a:pt x="394364" y="277967"/>
                  </a:cubicBezTo>
                  <a:lnTo>
                    <a:pt x="43688" y="277967"/>
                  </a:lnTo>
                  <a:cubicBezTo>
                    <a:pt x="32101" y="277967"/>
                    <a:pt x="20989" y="273364"/>
                    <a:pt x="12796" y="265171"/>
                  </a:cubicBezTo>
                  <a:cubicBezTo>
                    <a:pt x="4603" y="256978"/>
                    <a:pt x="0" y="245866"/>
                    <a:pt x="0" y="234279"/>
                  </a:cubicBezTo>
                  <a:lnTo>
                    <a:pt x="0" y="43688"/>
                  </a:lnTo>
                  <a:cubicBezTo>
                    <a:pt x="0" y="32101"/>
                    <a:pt x="4603" y="20989"/>
                    <a:pt x="12796" y="12796"/>
                  </a:cubicBezTo>
                  <a:cubicBezTo>
                    <a:pt x="20989" y="4603"/>
                    <a:pt x="32101" y="0"/>
                    <a:pt x="43688" y="0"/>
                  </a:cubicBez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57150"/>
              <a:ext cx="438052" cy="220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28153" y="1913033"/>
            <a:ext cx="2791000" cy="27910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BC4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6719" lIns="56719" bIns="56719" rIns="56719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67597" y="2352477"/>
            <a:ext cx="1912111" cy="1912111"/>
          </a:xfrm>
          <a:custGeom>
            <a:avLst/>
            <a:gdLst/>
            <a:ahLst/>
            <a:cxnLst/>
            <a:rect r="r" b="b" t="t" l="l"/>
            <a:pathLst>
              <a:path h="1912111" w="1912111">
                <a:moveTo>
                  <a:pt x="0" y="0"/>
                </a:moveTo>
                <a:lnTo>
                  <a:pt x="1912112" y="0"/>
                </a:lnTo>
                <a:lnTo>
                  <a:pt x="1912112" y="1912111"/>
                </a:lnTo>
                <a:lnTo>
                  <a:pt x="0" y="1912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695846" y="4485916"/>
            <a:ext cx="5120148" cy="4303216"/>
            <a:chOff x="0" y="0"/>
            <a:chExt cx="1493297" cy="12550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3298" cy="1255038"/>
            </a:xfrm>
            <a:custGeom>
              <a:avLst/>
              <a:gdLst/>
              <a:ahLst/>
              <a:cxnLst/>
              <a:rect r="r" b="b" t="t" l="l"/>
              <a:pathLst>
                <a:path h="1255038" w="1493298">
                  <a:moveTo>
                    <a:pt x="51410" y="0"/>
                  </a:moveTo>
                  <a:lnTo>
                    <a:pt x="1441888" y="0"/>
                  </a:lnTo>
                  <a:cubicBezTo>
                    <a:pt x="1470281" y="0"/>
                    <a:pt x="1493298" y="23017"/>
                    <a:pt x="1493298" y="51410"/>
                  </a:cubicBezTo>
                  <a:lnTo>
                    <a:pt x="1493298" y="1203628"/>
                  </a:lnTo>
                  <a:cubicBezTo>
                    <a:pt x="1493298" y="1217263"/>
                    <a:pt x="1487881" y="1230339"/>
                    <a:pt x="1478240" y="1239981"/>
                  </a:cubicBezTo>
                  <a:cubicBezTo>
                    <a:pt x="1468599" y="1249622"/>
                    <a:pt x="1455522" y="1255038"/>
                    <a:pt x="1441888" y="1255038"/>
                  </a:cubicBezTo>
                  <a:lnTo>
                    <a:pt x="51410" y="1255038"/>
                  </a:lnTo>
                  <a:cubicBezTo>
                    <a:pt x="37775" y="1255038"/>
                    <a:pt x="24699" y="1249622"/>
                    <a:pt x="15058" y="1239981"/>
                  </a:cubicBezTo>
                  <a:cubicBezTo>
                    <a:pt x="5416" y="1230339"/>
                    <a:pt x="0" y="1217263"/>
                    <a:pt x="0" y="1203628"/>
                  </a:cubicBezTo>
                  <a:lnTo>
                    <a:pt x="0" y="51410"/>
                  </a:lnTo>
                  <a:cubicBezTo>
                    <a:pt x="0" y="37775"/>
                    <a:pt x="5416" y="24699"/>
                    <a:pt x="15058" y="15058"/>
                  </a:cubicBezTo>
                  <a:cubicBezTo>
                    <a:pt x="24699" y="5416"/>
                    <a:pt x="37775" y="0"/>
                    <a:pt x="51410" y="0"/>
                  </a:cubicBezTo>
                  <a:close/>
                </a:path>
              </a:pathLst>
            </a:custGeom>
            <a:solidFill>
              <a:srgbClr val="628B2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57150"/>
              <a:ext cx="1493297" cy="1197888"/>
            </a:xfrm>
            <a:prstGeom prst="rect">
              <a:avLst/>
            </a:prstGeom>
          </p:spPr>
          <p:txBody>
            <a:bodyPr anchor="ctr" rtlCol="false" tIns="48092" lIns="48092" bIns="48092" rIns="48092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755799" y="4704033"/>
            <a:ext cx="4987396" cy="3823249"/>
            <a:chOff x="0" y="0"/>
            <a:chExt cx="362606" cy="2779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2606" cy="277967"/>
            </a:xfrm>
            <a:custGeom>
              <a:avLst/>
              <a:gdLst/>
              <a:ahLst/>
              <a:cxnLst/>
              <a:rect r="r" b="b" t="t" l="l"/>
              <a:pathLst>
                <a:path h="277967" w="362606">
                  <a:moveTo>
                    <a:pt x="52778" y="0"/>
                  </a:moveTo>
                  <a:lnTo>
                    <a:pt x="309828" y="0"/>
                  </a:lnTo>
                  <a:cubicBezTo>
                    <a:pt x="338976" y="0"/>
                    <a:pt x="362606" y="23630"/>
                    <a:pt x="362606" y="52778"/>
                  </a:cubicBezTo>
                  <a:lnTo>
                    <a:pt x="362606" y="225189"/>
                  </a:lnTo>
                  <a:cubicBezTo>
                    <a:pt x="362606" y="239187"/>
                    <a:pt x="357045" y="252611"/>
                    <a:pt x="347147" y="262509"/>
                  </a:cubicBezTo>
                  <a:cubicBezTo>
                    <a:pt x="337249" y="272406"/>
                    <a:pt x="323825" y="277967"/>
                    <a:pt x="309828" y="277967"/>
                  </a:cubicBezTo>
                  <a:lnTo>
                    <a:pt x="52778" y="277967"/>
                  </a:lnTo>
                  <a:cubicBezTo>
                    <a:pt x="23630" y="277967"/>
                    <a:pt x="0" y="254337"/>
                    <a:pt x="0" y="225189"/>
                  </a:cubicBezTo>
                  <a:lnTo>
                    <a:pt x="0" y="52778"/>
                  </a:lnTo>
                  <a:cubicBezTo>
                    <a:pt x="0" y="38780"/>
                    <a:pt x="5561" y="25356"/>
                    <a:pt x="15458" y="15458"/>
                  </a:cubicBezTo>
                  <a:cubicBezTo>
                    <a:pt x="25356" y="5561"/>
                    <a:pt x="38780" y="0"/>
                    <a:pt x="52778" y="0"/>
                  </a:cubicBez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57150"/>
              <a:ext cx="362606" cy="220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53997" y="1922558"/>
            <a:ext cx="2791000" cy="279100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BC4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6719" lIns="56719" bIns="56719" rIns="56719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92219" y="4422546"/>
            <a:ext cx="5929104" cy="4366586"/>
            <a:chOff x="0" y="0"/>
            <a:chExt cx="1729230" cy="12735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29230" cy="1273520"/>
            </a:xfrm>
            <a:custGeom>
              <a:avLst/>
              <a:gdLst/>
              <a:ahLst/>
              <a:cxnLst/>
              <a:rect r="r" b="b" t="t" l="l"/>
              <a:pathLst>
                <a:path h="1273520" w="1729230">
                  <a:moveTo>
                    <a:pt x="44395" y="0"/>
                  </a:moveTo>
                  <a:lnTo>
                    <a:pt x="1684835" y="0"/>
                  </a:lnTo>
                  <a:cubicBezTo>
                    <a:pt x="1709354" y="0"/>
                    <a:pt x="1729230" y="19877"/>
                    <a:pt x="1729230" y="44395"/>
                  </a:cubicBezTo>
                  <a:lnTo>
                    <a:pt x="1729230" y="1229125"/>
                  </a:lnTo>
                  <a:cubicBezTo>
                    <a:pt x="1729230" y="1240899"/>
                    <a:pt x="1724553" y="1252191"/>
                    <a:pt x="1716227" y="1260517"/>
                  </a:cubicBezTo>
                  <a:cubicBezTo>
                    <a:pt x="1707901" y="1268843"/>
                    <a:pt x="1696609" y="1273520"/>
                    <a:pt x="1684835" y="1273520"/>
                  </a:cubicBezTo>
                  <a:lnTo>
                    <a:pt x="44395" y="1273520"/>
                  </a:lnTo>
                  <a:cubicBezTo>
                    <a:pt x="32621" y="1273520"/>
                    <a:pt x="21329" y="1268843"/>
                    <a:pt x="13003" y="1260517"/>
                  </a:cubicBezTo>
                  <a:cubicBezTo>
                    <a:pt x="4677" y="1252191"/>
                    <a:pt x="0" y="1240899"/>
                    <a:pt x="0" y="1229125"/>
                  </a:cubicBezTo>
                  <a:lnTo>
                    <a:pt x="0" y="44395"/>
                  </a:lnTo>
                  <a:cubicBezTo>
                    <a:pt x="0" y="32621"/>
                    <a:pt x="4677" y="21329"/>
                    <a:pt x="13003" y="13003"/>
                  </a:cubicBezTo>
                  <a:cubicBezTo>
                    <a:pt x="21329" y="4677"/>
                    <a:pt x="32621" y="0"/>
                    <a:pt x="44395" y="0"/>
                  </a:cubicBezTo>
                  <a:close/>
                </a:path>
              </a:pathLst>
            </a:custGeom>
            <a:solidFill>
              <a:srgbClr val="628B2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57150"/>
              <a:ext cx="1729230" cy="1216370"/>
            </a:xfrm>
            <a:prstGeom prst="rect">
              <a:avLst/>
            </a:prstGeom>
          </p:spPr>
          <p:txBody>
            <a:bodyPr anchor="ctr" rtlCol="false" tIns="48092" lIns="48092" bIns="48092" rIns="48092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61644" y="4640663"/>
            <a:ext cx="5775378" cy="3839391"/>
            <a:chOff x="0" y="0"/>
            <a:chExt cx="419895" cy="2791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9895" cy="279141"/>
            </a:xfrm>
            <a:custGeom>
              <a:avLst/>
              <a:gdLst/>
              <a:ahLst/>
              <a:cxnLst/>
              <a:rect r="r" b="b" t="t" l="l"/>
              <a:pathLst>
                <a:path h="279141" w="419895">
                  <a:moveTo>
                    <a:pt x="45577" y="0"/>
                  </a:moveTo>
                  <a:lnTo>
                    <a:pt x="374318" y="0"/>
                  </a:lnTo>
                  <a:cubicBezTo>
                    <a:pt x="386406" y="0"/>
                    <a:pt x="397999" y="4802"/>
                    <a:pt x="406546" y="13349"/>
                  </a:cubicBezTo>
                  <a:cubicBezTo>
                    <a:pt x="415093" y="21897"/>
                    <a:pt x="419895" y="33489"/>
                    <a:pt x="419895" y="45577"/>
                  </a:cubicBezTo>
                  <a:lnTo>
                    <a:pt x="419895" y="233563"/>
                  </a:lnTo>
                  <a:cubicBezTo>
                    <a:pt x="419895" y="245651"/>
                    <a:pt x="415093" y="257244"/>
                    <a:pt x="406546" y="265791"/>
                  </a:cubicBezTo>
                  <a:cubicBezTo>
                    <a:pt x="397999" y="274339"/>
                    <a:pt x="386406" y="279141"/>
                    <a:pt x="374318" y="279141"/>
                  </a:cubicBezTo>
                  <a:lnTo>
                    <a:pt x="45577" y="279141"/>
                  </a:lnTo>
                  <a:cubicBezTo>
                    <a:pt x="33489" y="279141"/>
                    <a:pt x="21897" y="274339"/>
                    <a:pt x="13349" y="265791"/>
                  </a:cubicBezTo>
                  <a:cubicBezTo>
                    <a:pt x="4802" y="257244"/>
                    <a:pt x="0" y="245651"/>
                    <a:pt x="0" y="233563"/>
                  </a:cubicBezTo>
                  <a:lnTo>
                    <a:pt x="0" y="45577"/>
                  </a:lnTo>
                  <a:cubicBezTo>
                    <a:pt x="0" y="33489"/>
                    <a:pt x="4802" y="21897"/>
                    <a:pt x="13349" y="13349"/>
                  </a:cubicBezTo>
                  <a:cubicBezTo>
                    <a:pt x="21897" y="4802"/>
                    <a:pt x="33489" y="0"/>
                    <a:pt x="45577" y="0"/>
                  </a:cubicBezTo>
                  <a:close/>
                </a:path>
              </a:pathLst>
            </a:custGeom>
            <a:solidFill>
              <a:srgbClr val="E0E8D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57150"/>
              <a:ext cx="419895" cy="221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781700" y="1849662"/>
            <a:ext cx="2791000" cy="279100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BC4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6719" lIns="56719" bIns="56719" rIns="56719"/>
            <a:lstStyle/>
            <a:p>
              <a:pPr algn="ctr">
                <a:lnSpc>
                  <a:spcPts val="188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223799" y="2326575"/>
            <a:ext cx="2064241" cy="1837175"/>
          </a:xfrm>
          <a:custGeom>
            <a:avLst/>
            <a:gdLst/>
            <a:ahLst/>
            <a:cxnLst/>
            <a:rect r="r" b="b" t="t" l="l"/>
            <a:pathLst>
              <a:path h="1837175" w="2064241">
                <a:moveTo>
                  <a:pt x="0" y="0"/>
                </a:moveTo>
                <a:lnTo>
                  <a:pt x="2064242" y="0"/>
                </a:lnTo>
                <a:lnTo>
                  <a:pt x="2064242" y="1837175"/>
                </a:lnTo>
                <a:lnTo>
                  <a:pt x="0" y="1837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216872" y="2352477"/>
            <a:ext cx="2132296" cy="1849767"/>
          </a:xfrm>
          <a:custGeom>
            <a:avLst/>
            <a:gdLst/>
            <a:ahLst/>
            <a:cxnLst/>
            <a:rect r="r" b="b" t="t" l="l"/>
            <a:pathLst>
              <a:path h="1849767" w="2132296">
                <a:moveTo>
                  <a:pt x="0" y="0"/>
                </a:moveTo>
                <a:lnTo>
                  <a:pt x="2132297" y="0"/>
                </a:lnTo>
                <a:lnTo>
                  <a:pt x="2132297" y="1849767"/>
                </a:lnTo>
                <a:lnTo>
                  <a:pt x="0" y="18497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6867417" y="504825"/>
            <a:ext cx="455316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2996" y="4989956"/>
            <a:ext cx="6081157" cy="302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-51">
                <a:solidFill>
                  <a:srgbClr val="243124"/>
                </a:solidFill>
                <a:latin typeface="Garet"/>
                <a:ea typeface="Garet"/>
                <a:cs typeface="Garet"/>
                <a:sym typeface="Garet"/>
              </a:rPr>
              <a:t>Hoàn thiện website Healthy Care – Organic Farm với giao diện thân thiện và chức năng bán hàng cơ bản, áp dụng HTML, CSS, JavaScript.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42602" y="4786230"/>
            <a:ext cx="4194740" cy="36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 spc="-51" strike="noStrike" u="none">
                <a:solidFill>
                  <a:srgbClr val="243124"/>
                </a:solidFill>
                <a:latin typeface="Garet"/>
                <a:ea typeface="Garet"/>
                <a:cs typeface="Garet"/>
                <a:sym typeface="Garet"/>
              </a:rPr>
              <a:t>Website còn hạn chế về lưu trữ, bảo mật, hiệu năng và chức năng kinh doanh do chưa có backend.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639807" y="4675631"/>
            <a:ext cx="4835683" cy="36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 spc="-51" strike="noStrike" u="none">
                <a:solidFill>
                  <a:srgbClr val="243124"/>
                </a:solidFill>
                <a:latin typeface="Garet"/>
                <a:ea typeface="Garet"/>
                <a:cs typeface="Garet"/>
                <a:sym typeface="Garet"/>
              </a:rPr>
              <a:t>Phát triển website thành nền tảng thương mại điện tử hoàn chỉnh với backend, thanh toán và tối ưu trải nghiệm người dùng.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8948" y="6859519"/>
            <a:ext cx="8895617" cy="6415964"/>
          </a:xfrm>
          <a:custGeom>
            <a:avLst/>
            <a:gdLst/>
            <a:ahLst/>
            <a:cxnLst/>
            <a:rect r="r" b="b" t="t" l="l"/>
            <a:pathLst>
              <a:path h="6415964" w="8895617">
                <a:moveTo>
                  <a:pt x="0" y="0"/>
                </a:moveTo>
                <a:lnTo>
                  <a:pt x="8895616" y="0"/>
                </a:lnTo>
                <a:lnTo>
                  <a:pt x="8895616" y="6415963"/>
                </a:lnTo>
                <a:lnTo>
                  <a:pt x="0" y="641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389884" y="9495336"/>
            <a:ext cx="9748502" cy="1370762"/>
          </a:xfrm>
          <a:custGeom>
            <a:avLst/>
            <a:gdLst/>
            <a:ahLst/>
            <a:cxnLst/>
            <a:rect r="r" b="b" t="t" l="l"/>
            <a:pathLst>
              <a:path h="1370762" w="9748502">
                <a:moveTo>
                  <a:pt x="0" y="0"/>
                </a:moveTo>
                <a:lnTo>
                  <a:pt x="9748502" y="0"/>
                </a:lnTo>
                <a:lnTo>
                  <a:pt x="9748502" y="1370762"/>
                </a:lnTo>
                <a:lnTo>
                  <a:pt x="0" y="137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013" t="-37430" r="-152728" b="-2152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4272" y="7758280"/>
            <a:ext cx="5208639" cy="4616156"/>
          </a:xfrm>
          <a:custGeom>
            <a:avLst/>
            <a:gdLst/>
            <a:ahLst/>
            <a:cxnLst/>
            <a:rect r="r" b="b" t="t" l="l"/>
            <a:pathLst>
              <a:path h="4616156" w="5208639">
                <a:moveTo>
                  <a:pt x="0" y="0"/>
                </a:moveTo>
                <a:lnTo>
                  <a:pt x="5208639" y="0"/>
                </a:lnTo>
                <a:lnTo>
                  <a:pt x="5208639" y="4616156"/>
                </a:lnTo>
                <a:lnTo>
                  <a:pt x="0" y="4616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44458" y="9107031"/>
            <a:ext cx="4461217" cy="3953753"/>
          </a:xfrm>
          <a:custGeom>
            <a:avLst/>
            <a:gdLst/>
            <a:ahLst/>
            <a:cxnLst/>
            <a:rect r="r" b="b" t="t" l="l"/>
            <a:pathLst>
              <a:path h="3953753" w="4461217">
                <a:moveTo>
                  <a:pt x="4461216" y="0"/>
                </a:moveTo>
                <a:lnTo>
                  <a:pt x="0" y="0"/>
                </a:lnTo>
                <a:lnTo>
                  <a:pt x="0" y="3953754"/>
                </a:lnTo>
                <a:lnTo>
                  <a:pt x="4461216" y="3953754"/>
                </a:lnTo>
                <a:lnTo>
                  <a:pt x="44612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1530" y="-3376156"/>
            <a:ext cx="7810807" cy="5633545"/>
          </a:xfrm>
          <a:custGeom>
            <a:avLst/>
            <a:gdLst/>
            <a:ahLst/>
            <a:cxnLst/>
            <a:rect r="r" b="b" t="t" l="l"/>
            <a:pathLst>
              <a:path h="5633545" w="7810807">
                <a:moveTo>
                  <a:pt x="0" y="0"/>
                </a:moveTo>
                <a:lnTo>
                  <a:pt x="7810807" y="0"/>
                </a:lnTo>
                <a:lnTo>
                  <a:pt x="7810807" y="5633545"/>
                </a:lnTo>
                <a:lnTo>
                  <a:pt x="0" y="563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17200" y="3221021"/>
            <a:ext cx="13053600" cy="420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628B29"/>
                </a:solidFill>
                <a:latin typeface="Garet Bold"/>
                <a:ea typeface="Garet Bold"/>
                <a:cs typeface="Garet Bold"/>
                <a:sym typeface="Garet Bold"/>
              </a:rPr>
              <a:t>EM XIN CHÂN THÀNH CÁM ƠN QUÝ THẦY, CÔ ĐÃ LẮNG NGHE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051835" y="-1154572"/>
            <a:ext cx="6428667" cy="5524635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248" y="0"/>
              <a:ext cx="806303" cy="698500"/>
            </a:xfrm>
            <a:custGeom>
              <a:avLst/>
              <a:gdLst/>
              <a:ahLst/>
              <a:cxnLst/>
              <a:rect r="r" b="b" t="t" l="l"/>
              <a:pathLst>
                <a:path h="698500" w="806303">
                  <a:moveTo>
                    <a:pt x="803496" y="359659"/>
                  </a:moveTo>
                  <a:lnTo>
                    <a:pt x="612408" y="688091"/>
                  </a:lnTo>
                  <a:cubicBezTo>
                    <a:pt x="608659" y="694535"/>
                    <a:pt x="601765" y="698500"/>
                    <a:pt x="594309" y="698500"/>
                  </a:cubicBezTo>
                  <a:lnTo>
                    <a:pt x="211995" y="698500"/>
                  </a:lnTo>
                  <a:cubicBezTo>
                    <a:pt x="204539" y="698500"/>
                    <a:pt x="197645" y="694535"/>
                    <a:pt x="193896" y="688091"/>
                  </a:cubicBezTo>
                  <a:lnTo>
                    <a:pt x="2808" y="359659"/>
                  </a:lnTo>
                  <a:cubicBezTo>
                    <a:pt x="-935" y="353225"/>
                    <a:pt x="-935" y="345275"/>
                    <a:pt x="2808" y="338841"/>
                  </a:cubicBezTo>
                  <a:lnTo>
                    <a:pt x="193896" y="10409"/>
                  </a:lnTo>
                  <a:cubicBezTo>
                    <a:pt x="197645" y="3965"/>
                    <a:pt x="204539" y="0"/>
                    <a:pt x="211995" y="0"/>
                  </a:cubicBezTo>
                  <a:lnTo>
                    <a:pt x="594309" y="0"/>
                  </a:lnTo>
                  <a:cubicBezTo>
                    <a:pt x="601765" y="0"/>
                    <a:pt x="608659" y="3965"/>
                    <a:pt x="612408" y="10409"/>
                  </a:cubicBezTo>
                  <a:lnTo>
                    <a:pt x="803496" y="338841"/>
                  </a:lnTo>
                  <a:cubicBezTo>
                    <a:pt x="807239" y="345275"/>
                    <a:pt x="807239" y="353225"/>
                    <a:pt x="803496" y="359659"/>
                  </a:cubicBezTo>
                  <a:close/>
                </a:path>
              </a:pathLst>
            </a:custGeom>
            <a:blipFill>
              <a:blip r:embed="rId8"/>
              <a:stretch>
                <a:fillRect l="-14952" t="0" r="-1495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056139" y="7160883"/>
            <a:ext cx="3687861" cy="316925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663" y="0"/>
              <a:ext cx="8014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1475">
                  <a:moveTo>
                    <a:pt x="796580" y="367395"/>
                  </a:moveTo>
                  <a:lnTo>
                    <a:pt x="614494" y="680355"/>
                  </a:lnTo>
                  <a:cubicBezTo>
                    <a:pt x="607958" y="691589"/>
                    <a:pt x="595941" y="698500"/>
                    <a:pt x="582944" y="698500"/>
                  </a:cubicBezTo>
                  <a:lnTo>
                    <a:pt x="218530" y="698500"/>
                  </a:lnTo>
                  <a:cubicBezTo>
                    <a:pt x="205533" y="698500"/>
                    <a:pt x="193516" y="691589"/>
                    <a:pt x="186980" y="680355"/>
                  </a:cubicBezTo>
                  <a:lnTo>
                    <a:pt x="4894" y="367395"/>
                  </a:lnTo>
                  <a:cubicBezTo>
                    <a:pt x="-1632" y="356179"/>
                    <a:pt x="-1632" y="342321"/>
                    <a:pt x="4894" y="331105"/>
                  </a:cubicBezTo>
                  <a:lnTo>
                    <a:pt x="186980" y="18145"/>
                  </a:lnTo>
                  <a:cubicBezTo>
                    <a:pt x="193516" y="6911"/>
                    <a:pt x="205533" y="0"/>
                    <a:pt x="218530" y="0"/>
                  </a:cubicBezTo>
                  <a:lnTo>
                    <a:pt x="582944" y="0"/>
                  </a:lnTo>
                  <a:cubicBezTo>
                    <a:pt x="595941" y="0"/>
                    <a:pt x="607958" y="6911"/>
                    <a:pt x="614494" y="18145"/>
                  </a:cubicBezTo>
                  <a:lnTo>
                    <a:pt x="796580" y="331105"/>
                  </a:lnTo>
                  <a:cubicBezTo>
                    <a:pt x="803106" y="342321"/>
                    <a:pt x="803106" y="356179"/>
                    <a:pt x="796580" y="367395"/>
                  </a:cubicBezTo>
                  <a:close/>
                </a:path>
              </a:pathLst>
            </a:custGeom>
            <a:blipFill>
              <a:blip r:embed="rId9"/>
              <a:stretch>
                <a:fillRect l="-15323" t="0" r="-15323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05405" y="7620582"/>
            <a:ext cx="255635" cy="328061"/>
          </a:xfrm>
          <a:custGeom>
            <a:avLst/>
            <a:gdLst/>
            <a:ahLst/>
            <a:cxnLst/>
            <a:rect r="r" b="b" t="t" l="l"/>
            <a:pathLst>
              <a:path h="328061" w="255635">
                <a:moveTo>
                  <a:pt x="0" y="0"/>
                </a:moveTo>
                <a:lnTo>
                  <a:pt x="255635" y="0"/>
                </a:lnTo>
                <a:lnTo>
                  <a:pt x="255635" y="328061"/>
                </a:lnTo>
                <a:lnTo>
                  <a:pt x="0" y="328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6012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845674" y="7620582"/>
            <a:ext cx="89046" cy="328061"/>
          </a:xfrm>
          <a:custGeom>
            <a:avLst/>
            <a:gdLst/>
            <a:ahLst/>
            <a:cxnLst/>
            <a:rect r="r" b="b" t="t" l="l"/>
            <a:pathLst>
              <a:path h="328061" w="89046">
                <a:moveTo>
                  <a:pt x="89047" y="0"/>
                </a:moveTo>
                <a:lnTo>
                  <a:pt x="0" y="0"/>
                </a:lnTo>
                <a:lnTo>
                  <a:pt x="0" y="328061"/>
                </a:lnTo>
                <a:lnTo>
                  <a:pt x="89047" y="328061"/>
                </a:lnTo>
                <a:lnTo>
                  <a:pt x="8904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57754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1292" y="6575273"/>
            <a:ext cx="357542" cy="284246"/>
          </a:xfrm>
          <a:custGeom>
            <a:avLst/>
            <a:gdLst/>
            <a:ahLst/>
            <a:cxnLst/>
            <a:rect r="r" b="b" t="t" l="l"/>
            <a:pathLst>
              <a:path h="284246" w="357542">
                <a:moveTo>
                  <a:pt x="0" y="0"/>
                </a:moveTo>
                <a:lnTo>
                  <a:pt x="357542" y="0"/>
                </a:lnTo>
                <a:lnTo>
                  <a:pt x="357542" y="284246"/>
                </a:lnTo>
                <a:lnTo>
                  <a:pt x="0" y="284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167321">
            <a:off x="6957543" y="7630955"/>
            <a:ext cx="1203699" cy="1578622"/>
          </a:xfrm>
          <a:custGeom>
            <a:avLst/>
            <a:gdLst/>
            <a:ahLst/>
            <a:cxnLst/>
            <a:rect r="r" b="b" t="t" l="l"/>
            <a:pathLst>
              <a:path h="1578622" w="1203699">
                <a:moveTo>
                  <a:pt x="0" y="0"/>
                </a:moveTo>
                <a:lnTo>
                  <a:pt x="1203699" y="0"/>
                </a:lnTo>
                <a:lnTo>
                  <a:pt x="1203699" y="1578623"/>
                </a:lnTo>
                <a:lnTo>
                  <a:pt x="0" y="15786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44458" y="7962591"/>
            <a:ext cx="623362" cy="636084"/>
          </a:xfrm>
          <a:custGeom>
            <a:avLst/>
            <a:gdLst/>
            <a:ahLst/>
            <a:cxnLst/>
            <a:rect r="r" b="b" t="t" l="l"/>
            <a:pathLst>
              <a:path h="636084" w="623362">
                <a:moveTo>
                  <a:pt x="0" y="0"/>
                </a:moveTo>
                <a:lnTo>
                  <a:pt x="623362" y="0"/>
                </a:lnTo>
                <a:lnTo>
                  <a:pt x="623362" y="636084"/>
                </a:lnTo>
                <a:lnTo>
                  <a:pt x="0" y="6360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-2546615" y="3526723"/>
            <a:ext cx="3709113" cy="3709113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5381290" y="8974525"/>
            <a:ext cx="1299004" cy="1299004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-869884" y="6998933"/>
            <a:ext cx="4064763" cy="349315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138" y="0"/>
              <a:ext cx="80252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525">
                  <a:moveTo>
                    <a:pt x="798084" y="365713"/>
                  </a:moveTo>
                  <a:lnTo>
                    <a:pt x="614040" y="682037"/>
                  </a:lnTo>
                  <a:cubicBezTo>
                    <a:pt x="608110" y="692230"/>
                    <a:pt x="597208" y="698500"/>
                    <a:pt x="585416" y="698500"/>
                  </a:cubicBezTo>
                  <a:lnTo>
                    <a:pt x="217108" y="698500"/>
                  </a:lnTo>
                  <a:cubicBezTo>
                    <a:pt x="205316" y="698500"/>
                    <a:pt x="194414" y="692230"/>
                    <a:pt x="188484" y="682037"/>
                  </a:cubicBezTo>
                  <a:lnTo>
                    <a:pt x="4440" y="365713"/>
                  </a:lnTo>
                  <a:cubicBezTo>
                    <a:pt x="-1481" y="355536"/>
                    <a:pt x="-1481" y="342964"/>
                    <a:pt x="4440" y="332787"/>
                  </a:cubicBezTo>
                  <a:lnTo>
                    <a:pt x="188484" y="16463"/>
                  </a:lnTo>
                  <a:cubicBezTo>
                    <a:pt x="194414" y="6270"/>
                    <a:pt x="205316" y="0"/>
                    <a:pt x="217108" y="0"/>
                  </a:cubicBezTo>
                  <a:lnTo>
                    <a:pt x="585416" y="0"/>
                  </a:lnTo>
                  <a:cubicBezTo>
                    <a:pt x="597208" y="0"/>
                    <a:pt x="608110" y="6270"/>
                    <a:pt x="614040" y="16463"/>
                  </a:cubicBezTo>
                  <a:lnTo>
                    <a:pt x="798084" y="332787"/>
                  </a:lnTo>
                  <a:cubicBezTo>
                    <a:pt x="804005" y="342964"/>
                    <a:pt x="804005" y="355536"/>
                    <a:pt x="798084" y="365713"/>
                  </a:cubicBezTo>
                  <a:close/>
                </a:path>
              </a:pathLst>
            </a:custGeom>
            <a:blipFill>
              <a:blip r:embed="rId17"/>
              <a:stretch>
                <a:fillRect l="-29030" t="0" r="-152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3775679" y="665082"/>
            <a:ext cx="1744707" cy="1744707"/>
          </a:xfrm>
          <a:custGeom>
            <a:avLst/>
            <a:gdLst/>
            <a:ahLst/>
            <a:cxnLst/>
            <a:rect r="r" b="b" t="t" l="l"/>
            <a:pathLst>
              <a:path h="1744707" w="1744707">
                <a:moveTo>
                  <a:pt x="0" y="0"/>
                </a:moveTo>
                <a:lnTo>
                  <a:pt x="1744707" y="0"/>
                </a:lnTo>
                <a:lnTo>
                  <a:pt x="1744707" y="1744707"/>
                </a:lnTo>
                <a:lnTo>
                  <a:pt x="0" y="17447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670701" y="722232"/>
            <a:ext cx="6575318" cy="4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b="true" sz="3532">
                <a:solidFill>
                  <a:srgbClr val="013483"/>
                </a:solidFill>
                <a:latin typeface="Arial Bold"/>
                <a:ea typeface="Arial Bold"/>
                <a:cs typeface="Arial Bold"/>
                <a:sym typeface="Arial Bold"/>
              </a:rPr>
              <a:t>TRƯỜNG ĐẠI HỌC TRÀ VINH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74716" y="1382352"/>
            <a:ext cx="6394857" cy="35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2"/>
              </a:lnSpc>
            </a:pPr>
            <a:r>
              <a:rPr lang="en-US" b="true" sz="2771">
                <a:solidFill>
                  <a:srgbClr val="013483"/>
                </a:solidFill>
                <a:latin typeface="Arial Bold"/>
                <a:ea typeface="Arial Bold"/>
                <a:cs typeface="Arial Bold"/>
                <a:sym typeface="Arial Bold"/>
              </a:rPr>
              <a:t>TRƯỜNG KỸ THUẬT VÀ CÔNG NGHỆ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24378" y="1929090"/>
            <a:ext cx="5533450" cy="35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2"/>
              </a:lnSpc>
              <a:spcBef>
                <a:spcPct val="0"/>
              </a:spcBef>
            </a:pPr>
            <a:r>
              <a:rPr lang="en-US" b="true" sz="2771" strike="noStrike" u="none">
                <a:solidFill>
                  <a:srgbClr val="013483"/>
                </a:solidFill>
                <a:latin typeface="Arial Bold"/>
                <a:ea typeface="Arial Bold"/>
                <a:cs typeface="Arial Bold"/>
                <a:sym typeface="Arial Bold"/>
              </a:rPr>
              <a:t>KHOA CÔNG NGHỆ THÔNG TIN</a:t>
            </a:r>
          </a:p>
        </p:txBody>
      </p:sp>
      <p:sp>
        <p:nvSpPr>
          <p:cNvPr name="Freeform 25" id="25"/>
          <p:cNvSpPr/>
          <p:nvPr/>
        </p:nvSpPr>
        <p:spPr>
          <a:xfrm flipH="true" flipV="true" rot="0">
            <a:off x="15046007" y="-175543"/>
            <a:ext cx="3953929" cy="3504170"/>
          </a:xfrm>
          <a:custGeom>
            <a:avLst/>
            <a:gdLst/>
            <a:ahLst/>
            <a:cxnLst/>
            <a:rect r="r" b="b" t="t" l="l"/>
            <a:pathLst>
              <a:path h="3504170" w="3953929">
                <a:moveTo>
                  <a:pt x="3953929" y="3504170"/>
                </a:moveTo>
                <a:lnTo>
                  <a:pt x="0" y="3504170"/>
                </a:lnTo>
                <a:lnTo>
                  <a:pt x="0" y="0"/>
                </a:lnTo>
                <a:lnTo>
                  <a:pt x="3953929" y="0"/>
                </a:lnTo>
                <a:lnTo>
                  <a:pt x="3953929" y="350417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11716555" y="-2817178"/>
            <a:ext cx="3709113" cy="3709113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6331" y="1622620"/>
            <a:ext cx="660249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656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NỘI DUNG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4286" y="3931107"/>
            <a:ext cx="7149714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 1. Lý do lựa chọn đề tài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4286" y="5177612"/>
            <a:ext cx="6023403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2. Mục t</a:t>
            </a: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iêu nghiên cứu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2135" y="7944961"/>
            <a:ext cx="8895617" cy="6415964"/>
          </a:xfrm>
          <a:custGeom>
            <a:avLst/>
            <a:gdLst/>
            <a:ahLst/>
            <a:cxnLst/>
            <a:rect r="r" b="b" t="t" l="l"/>
            <a:pathLst>
              <a:path h="6415964" w="8895617">
                <a:moveTo>
                  <a:pt x="0" y="0"/>
                </a:moveTo>
                <a:lnTo>
                  <a:pt x="8895617" y="0"/>
                </a:lnTo>
                <a:lnTo>
                  <a:pt x="8895617" y="6415963"/>
                </a:lnTo>
                <a:lnTo>
                  <a:pt x="0" y="641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4286" y="6424117"/>
            <a:ext cx="6846532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3. Phương pháp nghiên cứu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7288" y="3652650"/>
            <a:ext cx="6709635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4. Cài đặt và triển khai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5863" y="5030600"/>
            <a:ext cx="7849568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 spc="-6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KẾT LUẬN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700000">
            <a:off x="11862416" y="1470965"/>
            <a:ext cx="8429047" cy="1185230"/>
          </a:xfrm>
          <a:custGeom>
            <a:avLst/>
            <a:gdLst/>
            <a:ahLst/>
            <a:cxnLst/>
            <a:rect r="r" b="b" t="t" l="l"/>
            <a:pathLst>
              <a:path h="1185230" w="8429047">
                <a:moveTo>
                  <a:pt x="0" y="0"/>
                </a:moveTo>
                <a:lnTo>
                  <a:pt x="8429047" y="0"/>
                </a:lnTo>
                <a:lnTo>
                  <a:pt x="8429047" y="1185229"/>
                </a:lnTo>
                <a:lnTo>
                  <a:pt x="0" y="1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013" t="-37430" r="-152728" b="-2152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00000">
            <a:off x="-3418061" y="9665349"/>
            <a:ext cx="8554494" cy="3170693"/>
          </a:xfrm>
          <a:custGeom>
            <a:avLst/>
            <a:gdLst/>
            <a:ahLst/>
            <a:cxnLst/>
            <a:rect r="r" b="b" t="t" l="l"/>
            <a:pathLst>
              <a:path h="3170693" w="8554494">
                <a:moveTo>
                  <a:pt x="0" y="0"/>
                </a:moveTo>
                <a:lnTo>
                  <a:pt x="8554494" y="0"/>
                </a:lnTo>
                <a:lnTo>
                  <a:pt x="8554494" y="3170693"/>
                </a:lnTo>
                <a:lnTo>
                  <a:pt x="0" y="3170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060" t="-13689" r="-147240" b="-15302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5046007" y="-175543"/>
            <a:ext cx="3953929" cy="3504170"/>
          </a:xfrm>
          <a:custGeom>
            <a:avLst/>
            <a:gdLst/>
            <a:ahLst/>
            <a:cxnLst/>
            <a:rect r="r" b="b" t="t" l="l"/>
            <a:pathLst>
              <a:path h="3504170" w="3953929">
                <a:moveTo>
                  <a:pt x="3953929" y="3504170"/>
                </a:moveTo>
                <a:lnTo>
                  <a:pt x="0" y="3504170"/>
                </a:lnTo>
                <a:lnTo>
                  <a:pt x="0" y="0"/>
                </a:lnTo>
                <a:lnTo>
                  <a:pt x="3953929" y="0"/>
                </a:lnTo>
                <a:lnTo>
                  <a:pt x="3953929" y="35041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167321">
            <a:off x="14874201" y="7652472"/>
            <a:ext cx="982802" cy="1288921"/>
          </a:xfrm>
          <a:custGeom>
            <a:avLst/>
            <a:gdLst/>
            <a:ahLst/>
            <a:cxnLst/>
            <a:rect r="r" b="b" t="t" l="l"/>
            <a:pathLst>
              <a:path h="1288921" w="982802">
                <a:moveTo>
                  <a:pt x="0" y="0"/>
                </a:moveTo>
                <a:lnTo>
                  <a:pt x="982802" y="0"/>
                </a:lnTo>
                <a:lnTo>
                  <a:pt x="982802" y="1288921"/>
                </a:lnTo>
                <a:lnTo>
                  <a:pt x="0" y="1288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167321">
            <a:off x="9346669" y="1505640"/>
            <a:ext cx="850857" cy="1115879"/>
          </a:xfrm>
          <a:custGeom>
            <a:avLst/>
            <a:gdLst/>
            <a:ahLst/>
            <a:cxnLst/>
            <a:rect r="r" b="b" t="t" l="l"/>
            <a:pathLst>
              <a:path h="1115879" w="850857">
                <a:moveTo>
                  <a:pt x="0" y="0"/>
                </a:moveTo>
                <a:lnTo>
                  <a:pt x="850858" y="0"/>
                </a:lnTo>
                <a:lnTo>
                  <a:pt x="850858" y="1115879"/>
                </a:lnTo>
                <a:lnTo>
                  <a:pt x="0" y="1115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3202" y="3892948"/>
            <a:ext cx="508670" cy="513198"/>
          </a:xfrm>
          <a:custGeom>
            <a:avLst/>
            <a:gdLst/>
            <a:ahLst/>
            <a:cxnLst/>
            <a:rect r="r" b="b" t="t" l="l"/>
            <a:pathLst>
              <a:path h="513198" w="508670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0384" y="3992394"/>
            <a:ext cx="314306" cy="314306"/>
          </a:xfrm>
          <a:custGeom>
            <a:avLst/>
            <a:gdLst/>
            <a:ahLst/>
            <a:cxnLst/>
            <a:rect r="r" b="b" t="t" l="l"/>
            <a:pathLst>
              <a:path h="314306" w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3202" y="5139453"/>
            <a:ext cx="508670" cy="513198"/>
          </a:xfrm>
          <a:custGeom>
            <a:avLst/>
            <a:gdLst/>
            <a:ahLst/>
            <a:cxnLst/>
            <a:rect r="r" b="b" t="t" l="l"/>
            <a:pathLst>
              <a:path h="513198" w="508670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0384" y="5238899"/>
            <a:ext cx="314306" cy="314306"/>
          </a:xfrm>
          <a:custGeom>
            <a:avLst/>
            <a:gdLst/>
            <a:ahLst/>
            <a:cxnLst/>
            <a:rect r="r" b="b" t="t" l="l"/>
            <a:pathLst>
              <a:path h="314306" w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3202" y="6385958"/>
            <a:ext cx="508670" cy="513198"/>
          </a:xfrm>
          <a:custGeom>
            <a:avLst/>
            <a:gdLst/>
            <a:ahLst/>
            <a:cxnLst/>
            <a:rect r="r" b="b" t="t" l="l"/>
            <a:pathLst>
              <a:path h="513198" w="508670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0384" y="6485404"/>
            <a:ext cx="314306" cy="314306"/>
          </a:xfrm>
          <a:custGeom>
            <a:avLst/>
            <a:gdLst/>
            <a:ahLst/>
            <a:cxnLst/>
            <a:rect r="r" b="b" t="t" l="l"/>
            <a:pathLst>
              <a:path h="314306" w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99543" y="3746889"/>
            <a:ext cx="508670" cy="513198"/>
          </a:xfrm>
          <a:custGeom>
            <a:avLst/>
            <a:gdLst/>
            <a:ahLst/>
            <a:cxnLst/>
            <a:rect r="r" b="b" t="t" l="l"/>
            <a:pathLst>
              <a:path h="513198" w="508670">
                <a:moveTo>
                  <a:pt x="0" y="0"/>
                </a:moveTo>
                <a:lnTo>
                  <a:pt x="508670" y="0"/>
                </a:lnTo>
                <a:lnTo>
                  <a:pt x="508670" y="513197"/>
                </a:lnTo>
                <a:lnTo>
                  <a:pt x="0" y="5131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96725" y="3846334"/>
            <a:ext cx="314306" cy="314306"/>
          </a:xfrm>
          <a:custGeom>
            <a:avLst/>
            <a:gdLst/>
            <a:ahLst/>
            <a:cxnLst/>
            <a:rect r="r" b="b" t="t" l="l"/>
            <a:pathLst>
              <a:path h="314306" w="314306">
                <a:moveTo>
                  <a:pt x="0" y="0"/>
                </a:moveTo>
                <a:lnTo>
                  <a:pt x="314306" y="0"/>
                </a:lnTo>
                <a:lnTo>
                  <a:pt x="314306" y="314307"/>
                </a:lnTo>
                <a:lnTo>
                  <a:pt x="0" y="3143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99543" y="4992441"/>
            <a:ext cx="508670" cy="513198"/>
          </a:xfrm>
          <a:custGeom>
            <a:avLst/>
            <a:gdLst/>
            <a:ahLst/>
            <a:cxnLst/>
            <a:rect r="r" b="b" t="t" l="l"/>
            <a:pathLst>
              <a:path h="513198" w="508670">
                <a:moveTo>
                  <a:pt x="0" y="0"/>
                </a:moveTo>
                <a:lnTo>
                  <a:pt x="508670" y="0"/>
                </a:lnTo>
                <a:lnTo>
                  <a:pt x="508670" y="513198"/>
                </a:lnTo>
                <a:lnTo>
                  <a:pt x="0" y="5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190" t="-128993" r="-130833" b="-12983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196725" y="5091887"/>
            <a:ext cx="314306" cy="314306"/>
          </a:xfrm>
          <a:custGeom>
            <a:avLst/>
            <a:gdLst/>
            <a:ahLst/>
            <a:cxnLst/>
            <a:rect r="r" b="b" t="t" l="l"/>
            <a:pathLst>
              <a:path h="314306" w="314306">
                <a:moveTo>
                  <a:pt x="0" y="0"/>
                </a:moveTo>
                <a:lnTo>
                  <a:pt x="314306" y="0"/>
                </a:lnTo>
                <a:lnTo>
                  <a:pt x="314306" y="314306"/>
                </a:lnTo>
                <a:lnTo>
                  <a:pt x="0" y="3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13167923" y="533133"/>
            <a:ext cx="3709113" cy="3709113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5643" y="-2100906"/>
            <a:ext cx="6833434" cy="4928614"/>
          </a:xfrm>
          <a:custGeom>
            <a:avLst/>
            <a:gdLst/>
            <a:ahLst/>
            <a:cxnLst/>
            <a:rect r="r" b="b" t="t" l="l"/>
            <a:pathLst>
              <a:path h="4928614" w="6833434">
                <a:moveTo>
                  <a:pt x="0" y="0"/>
                </a:moveTo>
                <a:lnTo>
                  <a:pt x="6833433" y="0"/>
                </a:lnTo>
                <a:lnTo>
                  <a:pt x="6833433" y="4928614"/>
                </a:lnTo>
                <a:lnTo>
                  <a:pt x="0" y="492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7643180" y="2963485"/>
            <a:ext cx="19186590" cy="2249000"/>
          </a:xfrm>
          <a:custGeom>
            <a:avLst/>
            <a:gdLst/>
            <a:ahLst/>
            <a:cxnLst/>
            <a:rect r="r" b="b" t="t" l="l"/>
            <a:pathLst>
              <a:path h="2249000" w="19186590">
                <a:moveTo>
                  <a:pt x="0" y="0"/>
                </a:moveTo>
                <a:lnTo>
                  <a:pt x="19186590" y="0"/>
                </a:lnTo>
                <a:lnTo>
                  <a:pt x="19186590" y="2249000"/>
                </a:lnTo>
                <a:lnTo>
                  <a:pt x="0" y="224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61025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90637" y="-256400"/>
            <a:ext cx="5299921" cy="4697055"/>
          </a:xfrm>
          <a:custGeom>
            <a:avLst/>
            <a:gdLst/>
            <a:ahLst/>
            <a:cxnLst/>
            <a:rect r="r" b="b" t="t" l="l"/>
            <a:pathLst>
              <a:path h="4697055" w="5299921">
                <a:moveTo>
                  <a:pt x="5299921" y="4697055"/>
                </a:moveTo>
                <a:lnTo>
                  <a:pt x="0" y="4697055"/>
                </a:lnTo>
                <a:lnTo>
                  <a:pt x="0" y="0"/>
                </a:lnTo>
                <a:lnTo>
                  <a:pt x="5299921" y="0"/>
                </a:lnTo>
                <a:lnTo>
                  <a:pt x="5299921" y="46970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120960" y="291155"/>
            <a:ext cx="1865648" cy="1865648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86920" y="2092127"/>
            <a:ext cx="2743930" cy="2291181"/>
          </a:xfrm>
          <a:custGeom>
            <a:avLst/>
            <a:gdLst/>
            <a:ahLst/>
            <a:cxnLst/>
            <a:rect r="r" b="b" t="t" l="l"/>
            <a:pathLst>
              <a:path h="2291181" w="2743930">
                <a:moveTo>
                  <a:pt x="0" y="0"/>
                </a:moveTo>
                <a:lnTo>
                  <a:pt x="2743930" y="0"/>
                </a:lnTo>
                <a:lnTo>
                  <a:pt x="2743930" y="2291182"/>
                </a:lnTo>
                <a:lnTo>
                  <a:pt x="0" y="229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0925" y="4486730"/>
            <a:ext cx="3820155" cy="2590760"/>
          </a:xfrm>
          <a:custGeom>
            <a:avLst/>
            <a:gdLst/>
            <a:ahLst/>
            <a:cxnLst/>
            <a:rect r="r" b="b" t="t" l="l"/>
            <a:pathLst>
              <a:path h="2590760" w="3820155">
                <a:moveTo>
                  <a:pt x="0" y="0"/>
                </a:moveTo>
                <a:lnTo>
                  <a:pt x="3820155" y="0"/>
                </a:lnTo>
                <a:lnTo>
                  <a:pt x="3820155" y="2590760"/>
                </a:lnTo>
                <a:lnTo>
                  <a:pt x="0" y="259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86920" y="6856117"/>
            <a:ext cx="3564964" cy="3214949"/>
          </a:xfrm>
          <a:custGeom>
            <a:avLst/>
            <a:gdLst/>
            <a:ahLst/>
            <a:cxnLst/>
            <a:rect r="r" b="b" t="t" l="l"/>
            <a:pathLst>
              <a:path h="3214949" w="3564964">
                <a:moveTo>
                  <a:pt x="0" y="0"/>
                </a:moveTo>
                <a:lnTo>
                  <a:pt x="3564964" y="0"/>
                </a:lnTo>
                <a:lnTo>
                  <a:pt x="3564964" y="3214950"/>
                </a:lnTo>
                <a:lnTo>
                  <a:pt x="0" y="3214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1747" y="593816"/>
            <a:ext cx="10092260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1. Lý do lựa chọn đề tài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98487" y="2481639"/>
            <a:ext cx="747809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Xu hướng tiêu dùng toàn cầu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98487" y="3092097"/>
            <a:ext cx="8793120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spc="-39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Xu hướng “ăn sạch – sống khỏe” ngày càng được quan tâm do lo ngại về thực phẩm bẩn và các sản phẩm không rõ nguồn gốc.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6920" y="5026031"/>
            <a:ext cx="747809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Thương mại điện tử phát triển mạnh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6920" y="5636488"/>
            <a:ext cx="8793120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39" strike="noStrike" u="none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Xu hướng mua sắm tiện lợi, an toàn thúc đẩy website thương mại điện tử trở thành kênh bán hàng chính.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8488" y="7502726"/>
            <a:ext cx="747809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Ứng dụng kiến thức CNTT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58488" y="8113183"/>
            <a:ext cx="8793120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39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99" spc="-39" strike="noStrike" u="none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p dụng kiến thức Front-end (HTML, CSS, JavaScript) vào thực tế, đồng thời mang ý nghĩa xã hội khi góp phần đưa sản phẩm sạch đến người tiêu dùng.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6411" y="-3075665"/>
            <a:ext cx="8895617" cy="6415964"/>
          </a:xfrm>
          <a:custGeom>
            <a:avLst/>
            <a:gdLst/>
            <a:ahLst/>
            <a:cxnLst/>
            <a:rect r="r" b="b" t="t" l="l"/>
            <a:pathLst>
              <a:path h="6415964" w="8895617">
                <a:moveTo>
                  <a:pt x="0" y="0"/>
                </a:moveTo>
                <a:lnTo>
                  <a:pt x="8895617" y="0"/>
                </a:lnTo>
                <a:lnTo>
                  <a:pt x="8895617" y="6415963"/>
                </a:lnTo>
                <a:lnTo>
                  <a:pt x="0" y="641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8395" y="7852582"/>
            <a:ext cx="6247392" cy="6161490"/>
          </a:xfrm>
          <a:custGeom>
            <a:avLst/>
            <a:gdLst/>
            <a:ahLst/>
            <a:cxnLst/>
            <a:rect r="r" b="b" t="t" l="l"/>
            <a:pathLst>
              <a:path h="6161490" w="6247392">
                <a:moveTo>
                  <a:pt x="0" y="0"/>
                </a:moveTo>
                <a:lnTo>
                  <a:pt x="6247392" y="0"/>
                </a:lnTo>
                <a:lnTo>
                  <a:pt x="6247392" y="6161490"/>
                </a:lnTo>
                <a:lnTo>
                  <a:pt x="0" y="616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974774" y="2989200"/>
            <a:ext cx="12218674" cy="4308600"/>
          </a:xfrm>
          <a:custGeom>
            <a:avLst/>
            <a:gdLst/>
            <a:ahLst/>
            <a:cxnLst/>
            <a:rect r="r" b="b" t="t" l="l"/>
            <a:pathLst>
              <a:path h="4308600" w="12218674">
                <a:moveTo>
                  <a:pt x="0" y="0"/>
                </a:moveTo>
                <a:lnTo>
                  <a:pt x="12218675" y="0"/>
                </a:lnTo>
                <a:lnTo>
                  <a:pt x="12218675" y="4308600"/>
                </a:lnTo>
                <a:lnTo>
                  <a:pt x="0" y="4308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682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593678" y="6831391"/>
            <a:ext cx="6249108" cy="7298228"/>
          </a:xfrm>
          <a:custGeom>
            <a:avLst/>
            <a:gdLst/>
            <a:ahLst/>
            <a:cxnLst/>
            <a:rect r="r" b="b" t="t" l="l"/>
            <a:pathLst>
              <a:path h="7298228" w="6249108">
                <a:moveTo>
                  <a:pt x="6249107" y="0"/>
                </a:moveTo>
                <a:lnTo>
                  <a:pt x="0" y="0"/>
                </a:lnTo>
                <a:lnTo>
                  <a:pt x="0" y="7298228"/>
                </a:lnTo>
                <a:lnTo>
                  <a:pt x="6249107" y="7298228"/>
                </a:lnTo>
                <a:lnTo>
                  <a:pt x="62491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6673994" y="6658964"/>
            <a:ext cx="1782529" cy="1782529"/>
          </a:xfrm>
          <a:prstGeom prst="line">
            <a:avLst/>
          </a:prstGeom>
          <a:ln cap="rnd" w="38100">
            <a:solidFill>
              <a:srgbClr val="243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91594" y="2386869"/>
            <a:ext cx="866337" cy="953430"/>
          </a:xfrm>
          <a:custGeom>
            <a:avLst/>
            <a:gdLst/>
            <a:ahLst/>
            <a:cxnLst/>
            <a:rect r="r" b="b" t="t" l="l"/>
            <a:pathLst>
              <a:path h="953430" w="866337">
                <a:moveTo>
                  <a:pt x="0" y="0"/>
                </a:moveTo>
                <a:lnTo>
                  <a:pt x="866337" y="0"/>
                </a:lnTo>
                <a:lnTo>
                  <a:pt x="866337" y="953429"/>
                </a:lnTo>
                <a:lnTo>
                  <a:pt x="0" y="953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3571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01883"/>
            <a:ext cx="10092260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2. Mục tiêu nghiên cứu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7198" y="2238109"/>
            <a:ext cx="7478090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Thiết kế giao diện thân thiện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7198" y="2920582"/>
            <a:ext cx="10403821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Tạo giao diện đẹp, dễ sử dụng, đáng tin cậy.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91594" y="4158302"/>
            <a:ext cx="866337" cy="953430"/>
          </a:xfrm>
          <a:custGeom>
            <a:avLst/>
            <a:gdLst/>
            <a:ahLst/>
            <a:cxnLst/>
            <a:rect r="r" b="b" t="t" l="l"/>
            <a:pathLst>
              <a:path h="953430" w="866337">
                <a:moveTo>
                  <a:pt x="0" y="0"/>
                </a:moveTo>
                <a:lnTo>
                  <a:pt x="866337" y="0"/>
                </a:lnTo>
                <a:lnTo>
                  <a:pt x="866337" y="953430"/>
                </a:lnTo>
                <a:lnTo>
                  <a:pt x="0" y="953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35718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07198" y="4009542"/>
            <a:ext cx="7478090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Tích hợp đầy đủ chức năng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7198" y="4692015"/>
            <a:ext cx="10041252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Xây dựng các chức năng thiết yếu của website thương mại điện tử: xem sản phẩm, tìm kiếm, giỏ hàng, liên hệ.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891594" y="6121088"/>
            <a:ext cx="866337" cy="953430"/>
          </a:xfrm>
          <a:custGeom>
            <a:avLst/>
            <a:gdLst/>
            <a:ahLst/>
            <a:cxnLst/>
            <a:rect r="r" b="b" t="t" l="l"/>
            <a:pathLst>
              <a:path h="953430" w="866337">
                <a:moveTo>
                  <a:pt x="0" y="0"/>
                </a:moveTo>
                <a:lnTo>
                  <a:pt x="866337" y="0"/>
                </a:lnTo>
                <a:lnTo>
                  <a:pt x="866337" y="953429"/>
                </a:lnTo>
                <a:lnTo>
                  <a:pt x="0" y="953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35718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07198" y="5972328"/>
            <a:ext cx="7478090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Rèn luyện kỹ năng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07198" y="6654801"/>
            <a:ext cx="8749598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Rèn luyện kỹ năng lập trình, thiết kế giao diện và phát triển </a:t>
            </a:r>
          </a:p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website thương mại điện tử.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52368"/>
            <a:ext cx="3269910" cy="176223"/>
          </a:xfrm>
          <a:custGeom>
            <a:avLst/>
            <a:gdLst/>
            <a:ahLst/>
            <a:cxnLst/>
            <a:rect r="r" b="b" t="t" l="l"/>
            <a:pathLst>
              <a:path h="176223" w="3269910">
                <a:moveTo>
                  <a:pt x="0" y="0"/>
                </a:moveTo>
                <a:lnTo>
                  <a:pt x="3269910" y="0"/>
                </a:lnTo>
                <a:lnTo>
                  <a:pt x="3269910" y="176223"/>
                </a:lnTo>
                <a:lnTo>
                  <a:pt x="0" y="176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804841"/>
            <a:ext cx="8539240" cy="4931411"/>
          </a:xfrm>
          <a:custGeom>
            <a:avLst/>
            <a:gdLst/>
            <a:ahLst/>
            <a:cxnLst/>
            <a:rect r="r" b="b" t="t" l="l"/>
            <a:pathLst>
              <a:path h="4931411" w="8539240">
                <a:moveTo>
                  <a:pt x="0" y="0"/>
                </a:moveTo>
                <a:lnTo>
                  <a:pt x="8539240" y="0"/>
                </a:lnTo>
                <a:lnTo>
                  <a:pt x="8539240" y="4931411"/>
                </a:lnTo>
                <a:lnTo>
                  <a:pt x="0" y="493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6364" y="3328591"/>
            <a:ext cx="745291" cy="1226817"/>
          </a:xfrm>
          <a:custGeom>
            <a:avLst/>
            <a:gdLst/>
            <a:ahLst/>
            <a:cxnLst/>
            <a:rect r="r" b="b" t="t" l="l"/>
            <a:pathLst>
              <a:path h="1226817" w="745291">
                <a:moveTo>
                  <a:pt x="0" y="0"/>
                </a:moveTo>
                <a:lnTo>
                  <a:pt x="745291" y="0"/>
                </a:lnTo>
                <a:lnTo>
                  <a:pt x="745291" y="1226817"/>
                </a:lnTo>
                <a:lnTo>
                  <a:pt x="0" y="1226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3.1. Nghiên cứu lý thuyết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87405" y="2960291"/>
            <a:ext cx="304968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406617"/>
                </a:solidFill>
                <a:latin typeface="Arial Bold"/>
                <a:ea typeface="Arial Bold"/>
                <a:cs typeface="Arial Bold"/>
                <a:sym typeface="Arial Bold"/>
              </a:rPr>
              <a:t>HTML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87405" y="3757216"/>
            <a:ext cx="6077462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Xây dựng cấu trúc, nội dung website và hỗ trợ SEO hiệu quả nhờ thẻ ngữ nghĩa.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56364" y="5310426"/>
            <a:ext cx="745291" cy="1226817"/>
          </a:xfrm>
          <a:custGeom>
            <a:avLst/>
            <a:gdLst/>
            <a:ahLst/>
            <a:cxnLst/>
            <a:rect r="r" b="b" t="t" l="l"/>
            <a:pathLst>
              <a:path h="1226817" w="745291">
                <a:moveTo>
                  <a:pt x="0" y="0"/>
                </a:moveTo>
                <a:lnTo>
                  <a:pt x="745291" y="0"/>
                </a:lnTo>
                <a:lnTo>
                  <a:pt x="745291" y="1226817"/>
                </a:lnTo>
                <a:lnTo>
                  <a:pt x="0" y="1226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87405" y="4942126"/>
            <a:ext cx="513274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406617"/>
                </a:solidFill>
                <a:latin typeface="Arial Bold"/>
                <a:ea typeface="Arial Bold"/>
                <a:cs typeface="Arial Bold"/>
                <a:sym typeface="Arial Bold"/>
              </a:rPr>
              <a:t>CSS và Bootstrap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87405" y="5739051"/>
            <a:ext cx="4695166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Định dạng giao diện, tạo bố cục responsive cho nhiều thiết bị.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856364" y="7292261"/>
            <a:ext cx="745291" cy="1226817"/>
          </a:xfrm>
          <a:custGeom>
            <a:avLst/>
            <a:gdLst/>
            <a:ahLst/>
            <a:cxnLst/>
            <a:rect r="r" b="b" t="t" l="l"/>
            <a:pathLst>
              <a:path h="1226817" w="745291">
                <a:moveTo>
                  <a:pt x="0" y="0"/>
                </a:moveTo>
                <a:lnTo>
                  <a:pt x="745291" y="0"/>
                </a:lnTo>
                <a:lnTo>
                  <a:pt x="745291" y="1226817"/>
                </a:lnTo>
                <a:lnTo>
                  <a:pt x="0" y="1226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87405" y="6923961"/>
            <a:ext cx="304968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406617"/>
                </a:solidFill>
                <a:latin typeface="Arial Bold"/>
                <a:ea typeface="Arial Bold"/>
                <a:cs typeface="Arial Bold"/>
                <a:sym typeface="Arial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87405" y="7720886"/>
            <a:ext cx="6077462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spc="-43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Xử lý tương tác và logic. JavaScript làm website trở nên sống động, tương tác với người dùng.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8800" y="2088743"/>
            <a:ext cx="1341850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.1.1. Các công nghệ front-end cơ bản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4547" y="7984748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8800" y="3152368"/>
            <a:ext cx="13963689" cy="6370933"/>
          </a:xfrm>
          <a:custGeom>
            <a:avLst/>
            <a:gdLst/>
            <a:ahLst/>
            <a:cxnLst/>
            <a:rect r="r" b="b" t="t" l="l"/>
            <a:pathLst>
              <a:path h="6370933" w="13963689">
                <a:moveTo>
                  <a:pt x="0" y="0"/>
                </a:moveTo>
                <a:lnTo>
                  <a:pt x="13963689" y="0"/>
                </a:lnTo>
                <a:lnTo>
                  <a:pt x="13963689" y="6370934"/>
                </a:lnTo>
                <a:lnTo>
                  <a:pt x="0" y="63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03609" y="3418834"/>
            <a:ext cx="934071" cy="944115"/>
          </a:xfrm>
          <a:custGeom>
            <a:avLst/>
            <a:gdLst/>
            <a:ahLst/>
            <a:cxnLst/>
            <a:rect r="r" b="b" t="t" l="l"/>
            <a:pathLst>
              <a:path h="944115" w="934071">
                <a:moveTo>
                  <a:pt x="0" y="0"/>
                </a:moveTo>
                <a:lnTo>
                  <a:pt x="934071" y="0"/>
                </a:lnTo>
                <a:lnTo>
                  <a:pt x="934071" y="944115"/>
                </a:lnTo>
                <a:lnTo>
                  <a:pt x="0" y="944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6190" y="3522319"/>
            <a:ext cx="2939005" cy="5631031"/>
          </a:xfrm>
          <a:custGeom>
            <a:avLst/>
            <a:gdLst/>
            <a:ahLst/>
            <a:cxnLst/>
            <a:rect r="r" b="b" t="t" l="l"/>
            <a:pathLst>
              <a:path h="5631031" w="2939005">
                <a:moveTo>
                  <a:pt x="0" y="0"/>
                </a:moveTo>
                <a:lnTo>
                  <a:pt x="2939005" y="0"/>
                </a:lnTo>
                <a:lnTo>
                  <a:pt x="2939005" y="5631031"/>
                </a:lnTo>
                <a:lnTo>
                  <a:pt x="0" y="56310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88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8800" y="2088743"/>
            <a:ext cx="1341850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.1.2. Thiết kế UI/UX cho website bán hàng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40769" y="3644829"/>
            <a:ext cx="623265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UI - Giao diện người dùng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0769" y="4421820"/>
            <a:ext cx="7410638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Xây dựng giao diện hiện đại, bố cục rõ ràng, chuyên nghiệp, thân thiện, phù hợp với lĩnh vực thực phẩm hữu cơ.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303609" y="6364920"/>
            <a:ext cx="879396" cy="879396"/>
          </a:xfrm>
          <a:custGeom>
            <a:avLst/>
            <a:gdLst/>
            <a:ahLst/>
            <a:cxnLst/>
            <a:rect r="r" b="b" t="t" l="l"/>
            <a:pathLst>
              <a:path h="879396" w="879396">
                <a:moveTo>
                  <a:pt x="0" y="0"/>
                </a:moveTo>
                <a:lnTo>
                  <a:pt x="879396" y="0"/>
                </a:lnTo>
                <a:lnTo>
                  <a:pt x="879396" y="879396"/>
                </a:lnTo>
                <a:lnTo>
                  <a:pt x="0" y="8793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7507" y="6483943"/>
            <a:ext cx="623265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UX - Trải nghiệm người dùng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67507" y="7220543"/>
            <a:ext cx="7483899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Tạo cho khách hàng có cảm giác thoải mái khi mua hàng, giao diện và các chức năng phải mượt mà và nhanh chóng.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2475" y="7905723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023" y="3129129"/>
            <a:ext cx="876787" cy="876787"/>
          </a:xfrm>
          <a:custGeom>
            <a:avLst/>
            <a:gdLst/>
            <a:ahLst/>
            <a:cxnLst/>
            <a:rect r="r" b="b" t="t" l="l"/>
            <a:pathLst>
              <a:path h="876787" w="876787">
                <a:moveTo>
                  <a:pt x="0" y="0"/>
                </a:moveTo>
                <a:lnTo>
                  <a:pt x="876787" y="0"/>
                </a:lnTo>
                <a:lnTo>
                  <a:pt x="876787" y="876787"/>
                </a:lnTo>
                <a:lnTo>
                  <a:pt x="0" y="87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79734"/>
            <a:ext cx="496811" cy="457066"/>
          </a:xfrm>
          <a:custGeom>
            <a:avLst/>
            <a:gdLst/>
            <a:ahLst/>
            <a:cxnLst/>
            <a:rect r="r" b="b" t="t" l="l"/>
            <a:pathLst>
              <a:path h="457066" w="496811">
                <a:moveTo>
                  <a:pt x="0" y="0"/>
                </a:moveTo>
                <a:lnTo>
                  <a:pt x="496811" y="0"/>
                </a:lnTo>
                <a:lnTo>
                  <a:pt x="496811" y="457067"/>
                </a:lnTo>
                <a:lnTo>
                  <a:pt x="0" y="457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1881" y="5478450"/>
            <a:ext cx="1950832" cy="2802578"/>
          </a:xfrm>
          <a:custGeom>
            <a:avLst/>
            <a:gdLst/>
            <a:ahLst/>
            <a:cxnLst/>
            <a:rect r="r" b="b" t="t" l="l"/>
            <a:pathLst>
              <a:path h="2802578" w="1950832">
                <a:moveTo>
                  <a:pt x="0" y="0"/>
                </a:moveTo>
                <a:lnTo>
                  <a:pt x="1950831" y="0"/>
                </a:lnTo>
                <a:lnTo>
                  <a:pt x="1950831" y="2802578"/>
                </a:lnTo>
                <a:lnTo>
                  <a:pt x="0" y="2802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59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8669" y="3246847"/>
            <a:ext cx="623265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Phía người dùng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58860" y="6041297"/>
            <a:ext cx="1950832" cy="1676883"/>
          </a:xfrm>
          <a:custGeom>
            <a:avLst/>
            <a:gdLst/>
            <a:ahLst/>
            <a:cxnLst/>
            <a:rect r="r" b="b" t="t" l="l"/>
            <a:pathLst>
              <a:path h="1676883" w="1950832">
                <a:moveTo>
                  <a:pt x="0" y="0"/>
                </a:moveTo>
                <a:lnTo>
                  <a:pt x="1950831" y="0"/>
                </a:lnTo>
                <a:lnTo>
                  <a:pt x="1950831" y="1676884"/>
                </a:lnTo>
                <a:lnTo>
                  <a:pt x="0" y="1676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4928" r="0" b="-959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9266" y="6154678"/>
            <a:ext cx="1950832" cy="1563502"/>
          </a:xfrm>
          <a:custGeom>
            <a:avLst/>
            <a:gdLst/>
            <a:ahLst/>
            <a:cxnLst/>
            <a:rect r="r" b="b" t="t" l="l"/>
            <a:pathLst>
              <a:path h="1563502" w="1950832">
                <a:moveTo>
                  <a:pt x="0" y="0"/>
                </a:moveTo>
                <a:lnTo>
                  <a:pt x="1950832" y="0"/>
                </a:lnTo>
                <a:lnTo>
                  <a:pt x="1950832" y="1563503"/>
                </a:lnTo>
                <a:lnTo>
                  <a:pt x="0" y="1563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870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52629" y="3303997"/>
            <a:ext cx="545252" cy="567062"/>
          </a:xfrm>
          <a:custGeom>
            <a:avLst/>
            <a:gdLst/>
            <a:ahLst/>
            <a:cxnLst/>
            <a:rect r="r" b="b" t="t" l="l"/>
            <a:pathLst>
              <a:path h="567062" w="545252">
                <a:moveTo>
                  <a:pt x="0" y="0"/>
                </a:moveTo>
                <a:lnTo>
                  <a:pt x="545252" y="0"/>
                </a:lnTo>
                <a:lnTo>
                  <a:pt x="545252" y="567062"/>
                </a:lnTo>
                <a:lnTo>
                  <a:pt x="0" y="567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03381" y="3164087"/>
            <a:ext cx="2900527" cy="1979413"/>
          </a:xfrm>
          <a:custGeom>
            <a:avLst/>
            <a:gdLst/>
            <a:ahLst/>
            <a:cxnLst/>
            <a:rect r="r" b="b" t="t" l="l"/>
            <a:pathLst>
              <a:path h="1979413" w="2900527">
                <a:moveTo>
                  <a:pt x="0" y="0"/>
                </a:moveTo>
                <a:lnTo>
                  <a:pt x="2900527" y="0"/>
                </a:lnTo>
                <a:lnTo>
                  <a:pt x="2900527" y="1979413"/>
                </a:lnTo>
                <a:lnTo>
                  <a:pt x="0" y="1979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2629" y="6041297"/>
            <a:ext cx="475019" cy="458054"/>
          </a:xfrm>
          <a:custGeom>
            <a:avLst/>
            <a:gdLst/>
            <a:ahLst/>
            <a:cxnLst/>
            <a:rect r="r" b="b" t="t" l="l"/>
            <a:pathLst>
              <a:path h="458054" w="475019">
                <a:moveTo>
                  <a:pt x="0" y="0"/>
                </a:moveTo>
                <a:lnTo>
                  <a:pt x="475019" y="0"/>
                </a:lnTo>
                <a:lnTo>
                  <a:pt x="475019" y="458054"/>
                </a:lnTo>
                <a:lnTo>
                  <a:pt x="0" y="458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11050" y="5648325"/>
            <a:ext cx="2004545" cy="3368982"/>
          </a:xfrm>
          <a:custGeom>
            <a:avLst/>
            <a:gdLst/>
            <a:ahLst/>
            <a:cxnLst/>
            <a:rect r="r" b="b" t="t" l="l"/>
            <a:pathLst>
              <a:path h="3368982" w="2004545">
                <a:moveTo>
                  <a:pt x="0" y="0"/>
                </a:moveTo>
                <a:lnTo>
                  <a:pt x="2004545" y="0"/>
                </a:lnTo>
                <a:lnTo>
                  <a:pt x="2004545" y="3368982"/>
                </a:lnTo>
                <a:lnTo>
                  <a:pt x="0" y="3368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24696" y="4196416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Xem danh mục sản phẩm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4696" y="4773600"/>
            <a:ext cx="584540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Duyệt sản phẩm theo danh mục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17386" y="2088743"/>
            <a:ext cx="1306605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.1.3. Các 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hi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ệp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vụ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trong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th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ố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8625" y="3330674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Xem chi tiết sản phẩm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8625" y="3907859"/>
            <a:ext cx="58454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Hình ảnh, giá, mô tả, nguồn gốc, hướng dẫn sử dụng.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78392" y="6060759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Quản lý giỏ hàng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78392" y="6637944"/>
            <a:ext cx="58454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Thêm, xóa, thay đổi số lượng sản phẩm trong giỏ hàng.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2475" y="7905723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3"/>
                </a:lnTo>
                <a:lnTo>
                  <a:pt x="0" y="767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023" y="2936468"/>
            <a:ext cx="876787" cy="876787"/>
          </a:xfrm>
          <a:custGeom>
            <a:avLst/>
            <a:gdLst/>
            <a:ahLst/>
            <a:cxnLst/>
            <a:rect r="r" b="b" t="t" l="l"/>
            <a:pathLst>
              <a:path h="876787" w="876787">
                <a:moveTo>
                  <a:pt x="0" y="0"/>
                </a:moveTo>
                <a:lnTo>
                  <a:pt x="876787" y="0"/>
                </a:lnTo>
                <a:lnTo>
                  <a:pt x="876787" y="876787"/>
                </a:lnTo>
                <a:lnTo>
                  <a:pt x="0" y="87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39267"/>
            <a:ext cx="507696" cy="385849"/>
          </a:xfrm>
          <a:custGeom>
            <a:avLst/>
            <a:gdLst/>
            <a:ahLst/>
            <a:cxnLst/>
            <a:rect r="r" b="b" t="t" l="l"/>
            <a:pathLst>
              <a:path h="385849" w="507696">
                <a:moveTo>
                  <a:pt x="0" y="0"/>
                </a:moveTo>
                <a:lnTo>
                  <a:pt x="507696" y="0"/>
                </a:lnTo>
                <a:lnTo>
                  <a:pt x="507696" y="385848"/>
                </a:lnTo>
                <a:lnTo>
                  <a:pt x="0" y="38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9992" y="5912693"/>
            <a:ext cx="3817339" cy="3884310"/>
          </a:xfrm>
          <a:custGeom>
            <a:avLst/>
            <a:gdLst/>
            <a:ahLst/>
            <a:cxnLst/>
            <a:rect r="r" b="b" t="t" l="l"/>
            <a:pathLst>
              <a:path h="3884310" w="3817339">
                <a:moveTo>
                  <a:pt x="0" y="0"/>
                </a:moveTo>
                <a:lnTo>
                  <a:pt x="3817339" y="0"/>
                </a:lnTo>
                <a:lnTo>
                  <a:pt x="3817339" y="3884310"/>
                </a:lnTo>
                <a:lnTo>
                  <a:pt x="0" y="3884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91327" y="4377788"/>
            <a:ext cx="465599" cy="353855"/>
          </a:xfrm>
          <a:custGeom>
            <a:avLst/>
            <a:gdLst/>
            <a:ahLst/>
            <a:cxnLst/>
            <a:rect r="r" b="b" t="t" l="l"/>
            <a:pathLst>
              <a:path h="353855" w="465599">
                <a:moveTo>
                  <a:pt x="0" y="0"/>
                </a:moveTo>
                <a:lnTo>
                  <a:pt x="465599" y="0"/>
                </a:lnTo>
                <a:lnTo>
                  <a:pt x="465599" y="353855"/>
                </a:lnTo>
                <a:lnTo>
                  <a:pt x="0" y="35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9881" y="6430262"/>
            <a:ext cx="5358828" cy="2866973"/>
          </a:xfrm>
          <a:custGeom>
            <a:avLst/>
            <a:gdLst/>
            <a:ahLst/>
            <a:cxnLst/>
            <a:rect r="r" b="b" t="t" l="l"/>
            <a:pathLst>
              <a:path h="2866973" w="5358828">
                <a:moveTo>
                  <a:pt x="0" y="0"/>
                </a:moveTo>
                <a:lnTo>
                  <a:pt x="5358828" y="0"/>
                </a:lnTo>
                <a:lnTo>
                  <a:pt x="5358828" y="2866973"/>
                </a:lnTo>
                <a:lnTo>
                  <a:pt x="0" y="2866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40974" y="6430262"/>
            <a:ext cx="4433615" cy="3120156"/>
          </a:xfrm>
          <a:custGeom>
            <a:avLst/>
            <a:gdLst/>
            <a:ahLst/>
            <a:cxnLst/>
            <a:rect r="r" b="b" t="t" l="l"/>
            <a:pathLst>
              <a:path h="3120156" w="4433615">
                <a:moveTo>
                  <a:pt x="0" y="0"/>
                </a:moveTo>
                <a:lnTo>
                  <a:pt x="4433615" y="0"/>
                </a:lnTo>
                <a:lnTo>
                  <a:pt x="4433615" y="3120156"/>
                </a:lnTo>
                <a:lnTo>
                  <a:pt x="0" y="31201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8669" y="3054187"/>
            <a:ext cx="623265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Phía người dùng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17386" y="2088743"/>
            <a:ext cx="1306605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.1.3. Các 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hi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ệp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vụ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trong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th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ố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0801" y="4184730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Đặt mua và thanh toán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0801" y="4761915"/>
            <a:ext cx="58454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Điền thông tin, chọn phương thức thanh toán, tạo đơn hàng.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2380" y="4282117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Liên hệ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2380" y="4859301"/>
            <a:ext cx="58454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243124"/>
                </a:solidFill>
                <a:latin typeface="Arial"/>
                <a:ea typeface="Arial"/>
                <a:cs typeface="Arial"/>
                <a:sym typeface="Arial"/>
              </a:rPr>
              <a:t>Gửi yêu cầu, phản hồi qua form liên hệ, xem thông tin cửa hàng.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2475" y="7690921"/>
            <a:ext cx="7782766" cy="7675753"/>
          </a:xfrm>
          <a:custGeom>
            <a:avLst/>
            <a:gdLst/>
            <a:ahLst/>
            <a:cxnLst/>
            <a:rect r="r" b="b" t="t" l="l"/>
            <a:pathLst>
              <a:path h="7675753" w="7782766">
                <a:moveTo>
                  <a:pt x="0" y="0"/>
                </a:moveTo>
                <a:lnTo>
                  <a:pt x="7782766" y="0"/>
                </a:lnTo>
                <a:lnTo>
                  <a:pt x="7782766" y="7675752"/>
                </a:lnTo>
                <a:lnTo>
                  <a:pt x="0" y="76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511533" y="-230177"/>
            <a:ext cx="3281595" cy="2908314"/>
          </a:xfrm>
          <a:custGeom>
            <a:avLst/>
            <a:gdLst/>
            <a:ahLst/>
            <a:cxnLst/>
            <a:rect r="r" b="b" t="t" l="l"/>
            <a:pathLst>
              <a:path h="2908314" w="3281595">
                <a:moveTo>
                  <a:pt x="0" y="2908313"/>
                </a:moveTo>
                <a:lnTo>
                  <a:pt x="3281596" y="2908313"/>
                </a:lnTo>
                <a:lnTo>
                  <a:pt x="3281596" y="0"/>
                </a:lnTo>
                <a:lnTo>
                  <a:pt x="0" y="0"/>
                </a:lnTo>
                <a:lnTo>
                  <a:pt x="0" y="2908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477" y="3079343"/>
            <a:ext cx="876273" cy="876273"/>
          </a:xfrm>
          <a:custGeom>
            <a:avLst/>
            <a:gdLst/>
            <a:ahLst/>
            <a:cxnLst/>
            <a:rect r="r" b="b" t="t" l="l"/>
            <a:pathLst>
              <a:path h="876273" w="876273">
                <a:moveTo>
                  <a:pt x="0" y="0"/>
                </a:moveTo>
                <a:lnTo>
                  <a:pt x="876273" y="0"/>
                </a:lnTo>
                <a:lnTo>
                  <a:pt x="876273" y="876273"/>
                </a:lnTo>
                <a:lnTo>
                  <a:pt x="0" y="876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55641"/>
            <a:ext cx="484574" cy="528626"/>
          </a:xfrm>
          <a:custGeom>
            <a:avLst/>
            <a:gdLst/>
            <a:ahLst/>
            <a:cxnLst/>
            <a:rect r="r" b="b" t="t" l="l"/>
            <a:pathLst>
              <a:path h="528626" w="484574">
                <a:moveTo>
                  <a:pt x="0" y="0"/>
                </a:moveTo>
                <a:lnTo>
                  <a:pt x="484574" y="0"/>
                </a:lnTo>
                <a:lnTo>
                  <a:pt x="484574" y="528627"/>
                </a:lnTo>
                <a:lnTo>
                  <a:pt x="0" y="528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2267" y="3092777"/>
            <a:ext cx="498289" cy="391512"/>
          </a:xfrm>
          <a:custGeom>
            <a:avLst/>
            <a:gdLst/>
            <a:ahLst/>
            <a:cxnLst/>
            <a:rect r="r" b="b" t="t" l="l"/>
            <a:pathLst>
              <a:path h="391512" w="498289">
                <a:moveTo>
                  <a:pt x="0" y="0"/>
                </a:moveTo>
                <a:lnTo>
                  <a:pt x="498289" y="0"/>
                </a:lnTo>
                <a:lnTo>
                  <a:pt x="498289" y="391512"/>
                </a:lnTo>
                <a:lnTo>
                  <a:pt x="0" y="391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32267" y="6386729"/>
            <a:ext cx="416801" cy="548422"/>
          </a:xfrm>
          <a:custGeom>
            <a:avLst/>
            <a:gdLst/>
            <a:ahLst/>
            <a:cxnLst/>
            <a:rect r="r" b="b" t="t" l="l"/>
            <a:pathLst>
              <a:path h="548422" w="416801">
                <a:moveTo>
                  <a:pt x="0" y="0"/>
                </a:moveTo>
                <a:lnTo>
                  <a:pt x="416801" y="0"/>
                </a:lnTo>
                <a:lnTo>
                  <a:pt x="416801" y="548422"/>
                </a:lnTo>
                <a:lnTo>
                  <a:pt x="0" y="548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958741"/>
            <a:ext cx="6027465" cy="2742497"/>
          </a:xfrm>
          <a:custGeom>
            <a:avLst/>
            <a:gdLst/>
            <a:ahLst/>
            <a:cxnLst/>
            <a:rect r="r" b="b" t="t" l="l"/>
            <a:pathLst>
              <a:path h="2742497" w="6027465">
                <a:moveTo>
                  <a:pt x="0" y="0"/>
                </a:moveTo>
                <a:lnTo>
                  <a:pt x="6027465" y="0"/>
                </a:lnTo>
                <a:lnTo>
                  <a:pt x="6027465" y="2742497"/>
                </a:lnTo>
                <a:lnTo>
                  <a:pt x="0" y="2742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32267" y="4462475"/>
            <a:ext cx="4092727" cy="1657554"/>
          </a:xfrm>
          <a:custGeom>
            <a:avLst/>
            <a:gdLst/>
            <a:ahLst/>
            <a:cxnLst/>
            <a:rect r="r" b="b" t="t" l="l"/>
            <a:pathLst>
              <a:path h="1657554" w="4092727">
                <a:moveTo>
                  <a:pt x="0" y="0"/>
                </a:moveTo>
                <a:lnTo>
                  <a:pt x="4092727" y="0"/>
                </a:lnTo>
                <a:lnTo>
                  <a:pt x="4092727" y="1657554"/>
                </a:lnTo>
                <a:lnTo>
                  <a:pt x="0" y="1657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39319" y="4303472"/>
            <a:ext cx="4812071" cy="1816557"/>
          </a:xfrm>
          <a:custGeom>
            <a:avLst/>
            <a:gdLst/>
            <a:ahLst/>
            <a:cxnLst/>
            <a:rect r="r" b="b" t="t" l="l"/>
            <a:pathLst>
              <a:path h="1816557" w="4812071">
                <a:moveTo>
                  <a:pt x="0" y="0"/>
                </a:moveTo>
                <a:lnTo>
                  <a:pt x="4812071" y="0"/>
                </a:lnTo>
                <a:lnTo>
                  <a:pt x="4812071" y="1816557"/>
                </a:lnTo>
                <a:lnTo>
                  <a:pt x="0" y="1816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81411" y="7411401"/>
            <a:ext cx="5986118" cy="2626409"/>
          </a:xfrm>
          <a:custGeom>
            <a:avLst/>
            <a:gdLst/>
            <a:ahLst/>
            <a:cxnLst/>
            <a:rect r="r" b="b" t="t" l="l"/>
            <a:pathLst>
              <a:path h="2626409" w="5986118">
                <a:moveTo>
                  <a:pt x="0" y="0"/>
                </a:moveTo>
                <a:lnTo>
                  <a:pt x="5986119" y="0"/>
                </a:lnTo>
                <a:lnTo>
                  <a:pt x="5986119" y="2626410"/>
                </a:lnTo>
                <a:lnTo>
                  <a:pt x="0" y="2626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9609" y="3196548"/>
            <a:ext cx="623265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b="true" sz="3500" spc="-56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Phía quản trị viên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4696" y="4219507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Quản lý sản phẩm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4696" y="4796691"/>
            <a:ext cx="58454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Thêm, sửa, xóa sản phẩm, cập nhật giá, hình ảnh, mô tả.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1978" y="3052205"/>
            <a:ext cx="656603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spc="-51" b="true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Quản lý danh mục và thương hiệu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1978" y="3629389"/>
            <a:ext cx="884602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Tạo, chỉnh sửa danh mục và thương hiệu sản phẩm.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28263" y="6459456"/>
            <a:ext cx="623265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b="true" sz="3200" spc="-51">
                <a:solidFill>
                  <a:srgbClr val="2D5016"/>
                </a:solidFill>
                <a:latin typeface="Arial Bold"/>
                <a:ea typeface="Arial Bold"/>
                <a:cs typeface="Arial Bold"/>
                <a:sym typeface="Arial Bold"/>
              </a:rPr>
              <a:t>Quản lý đơn hàng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63277" y="6353025"/>
            <a:ext cx="532472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 đơn hàng, cập nhật trạng thái, theo dõi tiến độ giao hàng.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17386" y="2003018"/>
            <a:ext cx="1041476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.1.3. Các 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hi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ệp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vụ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trong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ệ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 th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ố</a:t>
            </a:r>
            <a:r>
              <a:rPr lang="en-US" b="true" sz="4500" strike="noStrike" u="non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37990" y="89291"/>
            <a:ext cx="11832479" cy="11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sz="6563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 Phương pháp nghiên cứu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31764" y="1113207"/>
            <a:ext cx="118324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3124"/>
                </a:solidFill>
                <a:latin typeface="Arial Bold"/>
                <a:ea typeface="Arial Bold"/>
                <a:cs typeface="Arial Bold"/>
                <a:sym typeface="Arial Bold"/>
              </a:rPr>
              <a:t>3.1. Nghiên cứu lý thuyết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DAG9GlpR8g4</dc:identifier>
  <dcterms:modified xsi:type="dcterms:W3CDTF">2011-08-01T06:04:30Z</dcterms:modified>
  <cp:revision>1</cp:revision>
  <dc:title>Slide BC_CSN_NNXM</dc:title>
</cp:coreProperties>
</file>